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8" r:id="rId2"/>
    <p:sldId id="312" r:id="rId3"/>
    <p:sldId id="257" r:id="rId4"/>
    <p:sldId id="259" r:id="rId5"/>
    <p:sldId id="260" r:id="rId6"/>
    <p:sldId id="261" r:id="rId7"/>
    <p:sldId id="266" r:id="rId8"/>
    <p:sldId id="267" r:id="rId9"/>
    <p:sldId id="269" r:id="rId10"/>
    <p:sldId id="262" r:id="rId11"/>
    <p:sldId id="270"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73" r:id="rId26"/>
    <p:sldId id="291" r:id="rId27"/>
    <p:sldId id="274" r:id="rId28"/>
    <p:sldId id="268" r:id="rId29"/>
    <p:sldId id="292" r:id="rId30"/>
    <p:sldId id="293" r:id="rId31"/>
    <p:sldId id="294" r:id="rId32"/>
    <p:sldId id="295" r:id="rId33"/>
    <p:sldId id="296" r:id="rId34"/>
    <p:sldId id="297" r:id="rId35"/>
    <p:sldId id="298" r:id="rId36"/>
    <p:sldId id="299" r:id="rId37"/>
    <p:sldId id="300" r:id="rId38"/>
    <p:sldId id="322" r:id="rId39"/>
    <p:sldId id="323" r:id="rId40"/>
    <p:sldId id="301" r:id="rId41"/>
    <p:sldId id="302" r:id="rId42"/>
    <p:sldId id="303" r:id="rId43"/>
    <p:sldId id="275" r:id="rId44"/>
    <p:sldId id="304" r:id="rId45"/>
    <p:sldId id="305" r:id="rId46"/>
    <p:sldId id="306" r:id="rId47"/>
    <p:sldId id="307" r:id="rId48"/>
    <p:sldId id="308" r:id="rId49"/>
    <p:sldId id="309" r:id="rId50"/>
    <p:sldId id="310" r:id="rId51"/>
    <p:sldId id="324" r:id="rId52"/>
    <p:sldId id="325" r:id="rId53"/>
    <p:sldId id="320" r:id="rId54"/>
    <p:sldId id="326" r:id="rId55"/>
    <p:sldId id="327" r:id="rId56"/>
    <p:sldId id="317" r:id="rId57"/>
    <p:sldId id="313" r:id="rId58"/>
    <p:sldId id="319" r:id="rId59"/>
    <p:sldId id="321" r:id="rId60"/>
    <p:sldId id="311" r:id="rId61"/>
    <p:sldId id="316" r:id="rId62"/>
    <p:sldId id="318" r:id="rId63"/>
    <p:sldId id="31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82A9EB6-61FB-4F49-9033-E5C7FFEAC571}">
          <p14:sldIdLst>
            <p14:sldId id="258"/>
            <p14:sldId id="312"/>
            <p14:sldId id="257"/>
            <p14:sldId id="259"/>
          </p14:sldIdLst>
        </p14:section>
        <p14:section name="Lexer" id="{6897844B-0543-4964-8000-E1AB5756E2BC}">
          <p14:sldIdLst>
            <p14:sldId id="260"/>
            <p14:sldId id="261"/>
            <p14:sldId id="266"/>
            <p14:sldId id="267"/>
            <p14:sldId id="269"/>
            <p14:sldId id="262"/>
            <p14:sldId id="270"/>
            <p14:sldId id="278"/>
            <p14:sldId id="279"/>
            <p14:sldId id="280"/>
            <p14:sldId id="281"/>
            <p14:sldId id="282"/>
            <p14:sldId id="283"/>
            <p14:sldId id="284"/>
            <p14:sldId id="285"/>
            <p14:sldId id="286"/>
            <p14:sldId id="287"/>
            <p14:sldId id="288"/>
            <p14:sldId id="289"/>
            <p14:sldId id="290"/>
            <p14:sldId id="273"/>
            <p14:sldId id="291"/>
            <p14:sldId id="274"/>
            <p14:sldId id="268"/>
            <p14:sldId id="292"/>
            <p14:sldId id="293"/>
            <p14:sldId id="294"/>
            <p14:sldId id="295"/>
            <p14:sldId id="296"/>
            <p14:sldId id="297"/>
            <p14:sldId id="298"/>
            <p14:sldId id="299"/>
            <p14:sldId id="300"/>
            <p14:sldId id="322"/>
            <p14:sldId id="323"/>
            <p14:sldId id="301"/>
            <p14:sldId id="302"/>
            <p14:sldId id="303"/>
            <p14:sldId id="275"/>
            <p14:sldId id="304"/>
            <p14:sldId id="305"/>
            <p14:sldId id="306"/>
            <p14:sldId id="307"/>
            <p14:sldId id="308"/>
            <p14:sldId id="309"/>
          </p14:sldIdLst>
        </p14:section>
        <p14:section name="Parser" id="{2F2C8C0F-3402-4F94-988D-EA9BE3A58862}">
          <p14:sldIdLst>
            <p14:sldId id="310"/>
            <p14:sldId id="324"/>
            <p14:sldId id="325"/>
            <p14:sldId id="320"/>
            <p14:sldId id="326"/>
            <p14:sldId id="327"/>
            <p14:sldId id="317"/>
            <p14:sldId id="313"/>
            <p14:sldId id="319"/>
            <p14:sldId id="321"/>
          </p14:sldIdLst>
        </p14:section>
        <p14:section name="Parse Tree" id="{874E9649-FBC3-4C13-B7A5-0F7221C4BC93}">
          <p14:sldIdLst>
            <p14:sldId id="311"/>
            <p14:sldId id="316"/>
            <p14:sldId id="318"/>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84" d="100"/>
          <a:sy n="84"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B9607-FAD1-463F-8537-02A44A4541D5}" type="datetimeFigureOut">
              <a:rPr lang="en-US" smtClean="0"/>
              <a:t>5/12/2024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1BFB-F619-48F5-9233-81B77983F8BF}" type="slidenum">
              <a:rPr lang="en-US" smtClean="0"/>
              <a:t>‹#›</a:t>
            </a:fld>
            <a:endParaRPr lang="en-US"/>
          </a:p>
        </p:txBody>
      </p:sp>
    </p:spTree>
    <p:extLst>
      <p:ext uri="{BB962C8B-B14F-4D97-AF65-F5344CB8AC3E}">
        <p14:creationId xmlns:p14="http://schemas.microsoft.com/office/powerpoint/2010/main" val="3735552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1BFB-F619-48F5-9233-81B77983F8BF}" type="slidenum">
              <a:rPr lang="en-US" smtClean="0"/>
              <a:t>4</a:t>
            </a:fld>
            <a:endParaRPr lang="en-US"/>
          </a:p>
        </p:txBody>
      </p:sp>
    </p:spTree>
    <p:extLst>
      <p:ext uri="{BB962C8B-B14F-4D97-AF65-F5344CB8AC3E}">
        <p14:creationId xmlns:p14="http://schemas.microsoft.com/office/powerpoint/2010/main" val="2118739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1BFB-F619-48F5-9233-81B77983F8BF}" type="slidenum">
              <a:rPr lang="en-US" smtClean="0"/>
              <a:t>57</a:t>
            </a:fld>
            <a:endParaRPr lang="en-US"/>
          </a:p>
        </p:txBody>
      </p:sp>
    </p:spTree>
    <p:extLst>
      <p:ext uri="{BB962C8B-B14F-4D97-AF65-F5344CB8AC3E}">
        <p14:creationId xmlns:p14="http://schemas.microsoft.com/office/powerpoint/2010/main" val="1035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0CDC-891E-6145-F221-1AED886AA2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D7F93E-2D19-D2B1-825A-C76C23644F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BA37DE-43E3-05A2-4A49-45E1ECFA4893}"/>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105CB7EB-7846-26EC-6667-956210948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1114C-1B51-200F-A60F-7D487BFF12EF}"/>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543259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5960F-D15D-0369-1787-7324CD0CF2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AC130-F77D-6A0B-B210-DB9924A01F4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22FBDB-5FE0-7502-8E6E-DEFE0B20870C}"/>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D22E8CC0-33B7-F5EA-C1FB-F0626A46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6F3878-6859-D245-1BA4-FEAA4C2D6E2E}"/>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2570835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1B6103-7672-05AB-D876-AB2367E12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C74236-3DFE-D7BB-3F70-54848BE4CE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A430F-5F7E-FBA0-BDF0-5D81C8FA3B64}"/>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902B2C47-F65F-7129-DC8C-CBDA50D219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F671D-F8A6-12CB-DE1B-F6912E02EDE2}"/>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3031754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3FA2-0A39-3640-D5BA-D33EA8D49F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B5786-22E8-278C-F196-F58EF818C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59687-5A19-776B-7664-027326E733FC}"/>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DCE257D2-EEC1-FB25-1286-A5F96E83C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6FA3D-477C-648B-4249-1820E9586670}"/>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5157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2C3A0-F302-C6C6-9FB4-0A108D6C26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3D7783-976D-E020-FB5B-9851F20E94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62703F-76F4-57DA-F0B8-44288276D41A}"/>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FE4A7EDC-122B-3D94-BDFC-C552E69094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2B8FA-3484-747D-E476-AA67D573F552}"/>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371508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9CD3-C59F-3EC6-39F0-BB458F2B6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CEF239-526F-BBA8-7820-AD7136BF68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468B3-69E8-F360-48C4-7F2710F8D6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C4D67B-BC49-E246-56BF-6E4AB8E3E979}"/>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6" name="Footer Placeholder 5">
            <a:extLst>
              <a:ext uri="{FF2B5EF4-FFF2-40B4-BE49-F238E27FC236}">
                <a16:creationId xmlns:a16="http://schemas.microsoft.com/office/drawing/2014/main" id="{D393E236-7F7E-A5AA-401A-6AB84D4C22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929CC-142F-43E1-6AE6-550900EA04B8}"/>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4092812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C453-43B0-EE42-DA95-1DF177BD97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C56AAC1-1894-675A-0144-7CD414EBA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450194-2FAB-FD12-B887-878A9291FD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D9D8C4-9915-38C0-DC1B-FACEEB6D2E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BE1775-E355-1FA1-D936-DE6087F7B1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CD24E1-AA93-09C3-3DFA-B6E793174972}"/>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8" name="Footer Placeholder 7">
            <a:extLst>
              <a:ext uri="{FF2B5EF4-FFF2-40B4-BE49-F238E27FC236}">
                <a16:creationId xmlns:a16="http://schemas.microsoft.com/office/drawing/2014/main" id="{1FEBBB87-0AED-36F4-28EA-3BDEA2DA40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B392E9-211C-6744-9056-3120C1327050}"/>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653290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8A6BB-1697-2DBE-56BE-53B9353A67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228CF0-063B-8908-4A30-3082DF71E8AF}"/>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4" name="Footer Placeholder 3">
            <a:extLst>
              <a:ext uri="{FF2B5EF4-FFF2-40B4-BE49-F238E27FC236}">
                <a16:creationId xmlns:a16="http://schemas.microsoft.com/office/drawing/2014/main" id="{36137FE0-1DDE-7A56-F20D-1D162EB259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B5944E-577F-8A7B-3A98-6F78EF996D02}"/>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3047537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968D04-F3CA-67D4-746B-630E6204A64E}"/>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3" name="Footer Placeholder 2">
            <a:extLst>
              <a:ext uri="{FF2B5EF4-FFF2-40B4-BE49-F238E27FC236}">
                <a16:creationId xmlns:a16="http://schemas.microsoft.com/office/drawing/2014/main" id="{25B6A317-0B6C-6927-92CB-EB4ECD9AFC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730989-0AA6-7E32-3C75-805CE0A95AF6}"/>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7195829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9806-90FD-6D96-FBD2-EF5C4657C5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A64049-FD04-F63F-95DF-3244F3505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26E2B-BEE5-D774-0DDA-0F7CE673C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A7B4CC-AA4D-CF2D-51A8-E3478168D7A1}"/>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6" name="Footer Placeholder 5">
            <a:extLst>
              <a:ext uri="{FF2B5EF4-FFF2-40B4-BE49-F238E27FC236}">
                <a16:creationId xmlns:a16="http://schemas.microsoft.com/office/drawing/2014/main" id="{921D3A3B-0214-1246-7A17-802826A42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514091-92C6-B9CD-3D6B-B8F46B49779B}"/>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985881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A9F8-B477-7BDD-CF62-0B69700151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816541-6D52-D7DF-A138-E1E81739E9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231EB3-B53D-4CFF-731C-0B845BE21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490F34-A1CC-FEFC-99E6-99FA652924DB}"/>
              </a:ext>
            </a:extLst>
          </p:cNvPr>
          <p:cNvSpPr>
            <a:spLocks noGrp="1"/>
          </p:cNvSpPr>
          <p:nvPr>
            <p:ph type="dt" sz="half" idx="10"/>
          </p:nvPr>
        </p:nvSpPr>
        <p:spPr/>
        <p:txBody>
          <a:bodyPr/>
          <a:lstStyle/>
          <a:p>
            <a:fld id="{151472CC-9B5C-4F98-916D-75E3197B8113}" type="datetimeFigureOut">
              <a:rPr lang="en-US" smtClean="0"/>
              <a:t>5/12/2024</a:t>
            </a:fld>
            <a:endParaRPr lang="en-US"/>
          </a:p>
        </p:txBody>
      </p:sp>
      <p:sp>
        <p:nvSpPr>
          <p:cNvPr id="6" name="Footer Placeholder 5">
            <a:extLst>
              <a:ext uri="{FF2B5EF4-FFF2-40B4-BE49-F238E27FC236}">
                <a16:creationId xmlns:a16="http://schemas.microsoft.com/office/drawing/2014/main" id="{78910C49-C798-5636-4293-0A786C08D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C80850-B041-A074-32F1-8397A9339A61}"/>
              </a:ext>
            </a:extLst>
          </p:cNvPr>
          <p:cNvSpPr>
            <a:spLocks noGrp="1"/>
          </p:cNvSpPr>
          <p:nvPr>
            <p:ph type="sldNum" sz="quarter" idx="12"/>
          </p:nvPr>
        </p:nvSpPr>
        <p:spPr/>
        <p:txBody>
          <a:bodyPr/>
          <a:lstStyle/>
          <a:p>
            <a:fld id="{FF9435E2-F9DF-4B6A-B2F8-93ECF18B65CC}" type="slidenum">
              <a:rPr lang="en-US" smtClean="0"/>
              <a:t>‹#›</a:t>
            </a:fld>
            <a:endParaRPr lang="en-US"/>
          </a:p>
        </p:txBody>
      </p:sp>
    </p:spTree>
    <p:extLst>
      <p:ext uri="{BB962C8B-B14F-4D97-AF65-F5344CB8AC3E}">
        <p14:creationId xmlns:p14="http://schemas.microsoft.com/office/powerpoint/2010/main" val="1779372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6000" b="-6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B25977-77F1-6A5D-163E-FF78668944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44B986-55B8-F0AD-B267-3976AB3C02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FD617-22C8-6D93-ABF0-957FDB1367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51472CC-9B5C-4F98-916D-75E3197B8113}" type="datetimeFigureOut">
              <a:rPr lang="en-US" smtClean="0"/>
              <a:t>5/12/2024</a:t>
            </a:fld>
            <a:endParaRPr lang="en-US"/>
          </a:p>
        </p:txBody>
      </p:sp>
      <p:sp>
        <p:nvSpPr>
          <p:cNvPr id="5" name="Footer Placeholder 4">
            <a:extLst>
              <a:ext uri="{FF2B5EF4-FFF2-40B4-BE49-F238E27FC236}">
                <a16:creationId xmlns:a16="http://schemas.microsoft.com/office/drawing/2014/main" id="{3623F31F-E250-C507-7BF3-8079B4654B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447C869-3786-C2FE-38CC-FA902D8AC4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F9435E2-F9DF-4B6A-B2F8-93ECF18B65CC}" type="slidenum">
              <a:rPr lang="en-US" smtClean="0"/>
              <a:t>‹#›</a:t>
            </a:fld>
            <a:endParaRPr lang="en-US"/>
          </a:p>
        </p:txBody>
      </p:sp>
    </p:spTree>
    <p:extLst>
      <p:ext uri="{BB962C8B-B14F-4D97-AF65-F5344CB8AC3E}">
        <p14:creationId xmlns:p14="http://schemas.microsoft.com/office/powerpoint/2010/main" val="3401858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rive.google.com/drive/folders/14UzBi4K6EyazFc9ZWnFLAd4LmxCGH7AQ?usp=sharing"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0" name="Rectangle 205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ractices That Doubled My Productivity as a Developer | by S Pats ...">
            <a:extLst>
              <a:ext uri="{FF2B5EF4-FFF2-40B4-BE49-F238E27FC236}">
                <a16:creationId xmlns:a16="http://schemas.microsoft.com/office/drawing/2014/main" id="{96071233-C2B3-3E92-F492-48B532930939}"/>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6584" b="9146"/>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DE2775-AB5B-C52B-2822-A3E0497E979B}"/>
              </a:ext>
            </a:extLst>
          </p:cNvPr>
          <p:cNvSpPr txBox="1"/>
          <p:nvPr/>
        </p:nvSpPr>
        <p:spPr>
          <a:xfrm>
            <a:off x="1258824" y="1113218"/>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a:solidFill>
                  <a:srgbClr val="FFFFFF"/>
                </a:solidFill>
                <a:latin typeface="+mj-lt"/>
                <a:ea typeface="+mj-ea"/>
                <a:cs typeface="+mj-cs"/>
              </a:rPr>
              <a:t>Design of Compilers</a:t>
            </a:r>
            <a:endParaRPr lang="en-US" sz="6000" b="1" dirty="0">
              <a:solidFill>
                <a:srgbClr val="FFFFFF"/>
              </a:solidFill>
              <a:latin typeface="+mj-lt"/>
              <a:ea typeface="+mj-ea"/>
              <a:cs typeface="+mj-cs"/>
            </a:endParaRPr>
          </a:p>
        </p:txBody>
      </p:sp>
    </p:spTree>
    <p:extLst>
      <p:ext uri="{BB962C8B-B14F-4D97-AF65-F5344CB8AC3E}">
        <p14:creationId xmlns:p14="http://schemas.microsoft.com/office/powerpoint/2010/main" val="16876761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pic>
        <p:nvPicPr>
          <p:cNvPr id="5" name="Picture 4">
            <a:extLst>
              <a:ext uri="{FF2B5EF4-FFF2-40B4-BE49-F238E27FC236}">
                <a16:creationId xmlns:a16="http://schemas.microsoft.com/office/drawing/2014/main" id="{0452BCA7-EC75-1BB1-B8C8-A31692430A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789" y="1544128"/>
            <a:ext cx="7682421" cy="4602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8030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Unary Operator</a:t>
            </a:r>
          </a:p>
        </p:txBody>
      </p:sp>
      <p:pic>
        <p:nvPicPr>
          <p:cNvPr id="16" name="Picture 15">
            <a:extLst>
              <a:ext uri="{FF2B5EF4-FFF2-40B4-BE49-F238E27FC236}">
                <a16:creationId xmlns:a16="http://schemas.microsoft.com/office/drawing/2014/main" id="{50E8F422-C123-58D3-FB89-59708DAE6BDB}"/>
              </a:ext>
            </a:extLst>
          </p:cNvPr>
          <p:cNvPicPr>
            <a:picLocks noChangeAspect="1"/>
          </p:cNvPicPr>
          <p:nvPr/>
        </p:nvPicPr>
        <p:blipFill>
          <a:blip r:embed="rId3"/>
          <a:stretch>
            <a:fillRect/>
          </a:stretch>
        </p:blipFill>
        <p:spPr>
          <a:xfrm>
            <a:off x="1583436" y="2130312"/>
            <a:ext cx="9025128" cy="2189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792428"/>
            <a:ext cx="8731123"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Checks if the input string matches a unary operator pattern.</a:t>
            </a:r>
          </a:p>
          <a:p>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Returns true if the string matches, false otherwise.</a:t>
            </a:r>
          </a:p>
        </p:txBody>
      </p:sp>
    </p:spTree>
    <p:extLst>
      <p:ext uri="{BB962C8B-B14F-4D97-AF65-F5344CB8AC3E}">
        <p14:creationId xmlns:p14="http://schemas.microsoft.com/office/powerpoint/2010/main" val="3316568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Relational Operator</a:t>
            </a:r>
          </a:p>
        </p:txBody>
      </p:sp>
      <p:pic>
        <p:nvPicPr>
          <p:cNvPr id="10" name="Picture 9">
            <a:extLst>
              <a:ext uri="{FF2B5EF4-FFF2-40B4-BE49-F238E27FC236}">
                <a16:creationId xmlns:a16="http://schemas.microsoft.com/office/drawing/2014/main" id="{3E7C5588-54E1-6093-42DA-9FC2235594CD}"/>
              </a:ext>
            </a:extLst>
          </p:cNvPr>
          <p:cNvPicPr>
            <a:picLocks noChangeAspect="1"/>
          </p:cNvPicPr>
          <p:nvPr/>
        </p:nvPicPr>
        <p:blipFill>
          <a:blip r:embed="rId3"/>
          <a:stretch>
            <a:fillRect/>
          </a:stretch>
        </p:blipFill>
        <p:spPr>
          <a:xfrm>
            <a:off x="1583436" y="2372613"/>
            <a:ext cx="9025128" cy="1699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645523"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function </a:t>
            </a:r>
            <a:r>
              <a:rPr lang="en-US" sz="2400" dirty="0" err="1">
                <a:solidFill>
                  <a:schemeClr val="bg1"/>
                </a:solidFill>
              </a:rPr>
              <a:t>matchRelationalOperator</a:t>
            </a:r>
            <a:r>
              <a:rPr lang="en-US" sz="2400" dirty="0">
                <a:solidFill>
                  <a:schemeClr val="bg1"/>
                </a:solidFill>
              </a:rPr>
              <a:t> within the </a:t>
            </a:r>
            <a:r>
              <a:rPr lang="en-US" sz="2400" dirty="0" err="1">
                <a:solidFill>
                  <a:schemeClr val="bg1"/>
                </a:solidFill>
              </a:rPr>
              <a:t>LexerRegex</a:t>
            </a:r>
            <a:r>
              <a:rPr lang="en-US" sz="2400" dirty="0">
                <a:solidFill>
                  <a:schemeClr val="bg1"/>
                </a:solidFill>
              </a:rPr>
              <a:t> class.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Uses a regular expression pattern to check if the input string matches any relational operator ("&lt;", "&lt;=", "&gt;", "&gt;=", "==", "!=").</a:t>
            </a:r>
          </a:p>
        </p:txBody>
      </p:sp>
    </p:spTree>
    <p:extLst>
      <p:ext uri="{BB962C8B-B14F-4D97-AF65-F5344CB8AC3E}">
        <p14:creationId xmlns:p14="http://schemas.microsoft.com/office/powerpoint/2010/main" val="833647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Logical Operator</a:t>
            </a:r>
          </a:p>
        </p:txBody>
      </p:sp>
      <p:pic>
        <p:nvPicPr>
          <p:cNvPr id="10" name="Picture 9">
            <a:extLst>
              <a:ext uri="{FF2B5EF4-FFF2-40B4-BE49-F238E27FC236}">
                <a16:creationId xmlns:a16="http://schemas.microsoft.com/office/drawing/2014/main" id="{4C8A145B-B495-0398-FF68-80556B1300DB}"/>
              </a:ext>
            </a:extLst>
          </p:cNvPr>
          <p:cNvPicPr>
            <a:picLocks noChangeAspect="1"/>
          </p:cNvPicPr>
          <p:nvPr/>
        </p:nvPicPr>
        <p:blipFill>
          <a:blip r:embed="rId3"/>
          <a:stretch>
            <a:fillRect/>
          </a:stretch>
        </p:blipFill>
        <p:spPr>
          <a:xfrm>
            <a:off x="1583436" y="2303166"/>
            <a:ext cx="9025128" cy="1627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7" y="4423097"/>
            <a:ext cx="9493536"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method </a:t>
            </a:r>
            <a:r>
              <a:rPr lang="en-US" sz="2400" dirty="0" err="1">
                <a:solidFill>
                  <a:schemeClr val="bg1"/>
                </a:solidFill>
              </a:rPr>
              <a:t>matchLogicalOperator</a:t>
            </a:r>
            <a:r>
              <a:rPr lang="en-US" sz="2400" dirty="0">
                <a:solidFill>
                  <a:schemeClr val="bg1"/>
                </a:solidFill>
              </a:rPr>
              <a:t> within the class </a:t>
            </a:r>
            <a:r>
              <a:rPr lang="en-US" sz="2400" dirty="0" err="1">
                <a:solidFill>
                  <a:schemeClr val="bg1"/>
                </a:solidFill>
              </a:rPr>
              <a:t>LexerRegex</a:t>
            </a:r>
            <a:r>
              <a:rPr lang="en-US" sz="2400" dirty="0">
                <a:solidFill>
                  <a:schemeClr val="bg1"/>
                </a:solidFill>
              </a:rPr>
              <a: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Uses a static regular expression pattern to check if the input string matches logical operators (`&amp;&amp;`, `||`, or `!`), returning a </a:t>
            </a:r>
            <a:r>
              <a:rPr lang="en-US" sz="2400" dirty="0" err="1">
                <a:solidFill>
                  <a:schemeClr val="bg1"/>
                </a:solidFill>
              </a:rPr>
              <a:t>boolean</a:t>
            </a:r>
            <a:r>
              <a:rPr lang="en-US" sz="2400" dirty="0">
                <a:solidFill>
                  <a:schemeClr val="bg1"/>
                </a:solidFill>
              </a:rPr>
              <a:t> result.</a:t>
            </a:r>
          </a:p>
        </p:txBody>
      </p:sp>
    </p:spTree>
    <p:extLst>
      <p:ext uri="{BB962C8B-B14F-4D97-AF65-F5344CB8AC3E}">
        <p14:creationId xmlns:p14="http://schemas.microsoft.com/office/powerpoint/2010/main" val="1866878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Bitwise Operator</a:t>
            </a:r>
          </a:p>
        </p:txBody>
      </p:sp>
      <p:pic>
        <p:nvPicPr>
          <p:cNvPr id="10" name="Picture 9">
            <a:extLst>
              <a:ext uri="{FF2B5EF4-FFF2-40B4-BE49-F238E27FC236}">
                <a16:creationId xmlns:a16="http://schemas.microsoft.com/office/drawing/2014/main" id="{59ABA79F-F401-F431-DB8D-6E0EC4B0542A}"/>
              </a:ext>
            </a:extLst>
          </p:cNvPr>
          <p:cNvPicPr>
            <a:picLocks noChangeAspect="1"/>
          </p:cNvPicPr>
          <p:nvPr/>
        </p:nvPicPr>
        <p:blipFill>
          <a:blip r:embed="rId3"/>
          <a:stretch>
            <a:fillRect/>
          </a:stretch>
        </p:blipFill>
        <p:spPr>
          <a:xfrm>
            <a:off x="1583436" y="2351512"/>
            <a:ext cx="9025128" cy="17367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645523"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regular expression pattern for bitwise operators: "&amp;", "|", "^", or "~".</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Checks if the input string matches this pattern and returns a </a:t>
            </a:r>
            <a:r>
              <a:rPr lang="en-US" sz="2400" dirty="0" err="1">
                <a:solidFill>
                  <a:schemeClr val="bg1"/>
                </a:solidFill>
              </a:rPr>
              <a:t>boolean</a:t>
            </a:r>
            <a:r>
              <a:rPr lang="en-US" sz="2400" dirty="0">
                <a:solidFill>
                  <a:schemeClr val="bg1"/>
                </a:solidFill>
              </a:rPr>
              <a:t> result.</a:t>
            </a:r>
          </a:p>
        </p:txBody>
      </p:sp>
    </p:spTree>
    <p:extLst>
      <p:ext uri="{BB962C8B-B14F-4D97-AF65-F5344CB8AC3E}">
        <p14:creationId xmlns:p14="http://schemas.microsoft.com/office/powerpoint/2010/main" val="3610681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Assignment Operator</a:t>
            </a:r>
          </a:p>
        </p:txBody>
      </p:sp>
      <p:pic>
        <p:nvPicPr>
          <p:cNvPr id="10" name="Picture 9">
            <a:extLst>
              <a:ext uri="{FF2B5EF4-FFF2-40B4-BE49-F238E27FC236}">
                <a16:creationId xmlns:a16="http://schemas.microsoft.com/office/drawing/2014/main" id="{02424700-16D3-14AC-57DA-88FA4D9366C7}"/>
              </a:ext>
            </a:extLst>
          </p:cNvPr>
          <p:cNvPicPr>
            <a:picLocks noChangeAspect="1"/>
          </p:cNvPicPr>
          <p:nvPr/>
        </p:nvPicPr>
        <p:blipFill>
          <a:blip r:embed="rId3"/>
          <a:stretch>
            <a:fillRect/>
          </a:stretch>
        </p:blipFill>
        <p:spPr>
          <a:xfrm>
            <a:off x="1583436" y="2605491"/>
            <a:ext cx="9025128" cy="1284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645523"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Checks if the input string matches any assignment operator pattern.</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Returns a </a:t>
            </a:r>
            <a:r>
              <a:rPr lang="en-US" sz="2400" dirty="0" err="1">
                <a:solidFill>
                  <a:schemeClr val="bg1"/>
                </a:solidFill>
              </a:rPr>
              <a:t>boolean</a:t>
            </a:r>
            <a:r>
              <a:rPr lang="en-US" sz="2400" dirty="0">
                <a:solidFill>
                  <a:schemeClr val="bg1"/>
                </a:solidFill>
              </a:rPr>
              <a:t> indicating whether a match is found or not.</a:t>
            </a:r>
          </a:p>
        </p:txBody>
      </p:sp>
    </p:spTree>
    <p:extLst>
      <p:ext uri="{BB962C8B-B14F-4D97-AF65-F5344CB8AC3E}">
        <p14:creationId xmlns:p14="http://schemas.microsoft.com/office/powerpoint/2010/main" val="817774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Binary Operator</a:t>
            </a:r>
          </a:p>
        </p:txBody>
      </p:sp>
      <p:pic>
        <p:nvPicPr>
          <p:cNvPr id="11" name="Picture 10">
            <a:extLst>
              <a:ext uri="{FF2B5EF4-FFF2-40B4-BE49-F238E27FC236}">
                <a16:creationId xmlns:a16="http://schemas.microsoft.com/office/drawing/2014/main" id="{2E4571AB-DA89-A20B-3B51-D0576D2D56CD}"/>
              </a:ext>
            </a:extLst>
          </p:cNvPr>
          <p:cNvPicPr>
            <a:picLocks noChangeAspect="1"/>
          </p:cNvPicPr>
          <p:nvPr/>
        </p:nvPicPr>
        <p:blipFill>
          <a:blip r:embed="rId3"/>
          <a:stretch>
            <a:fillRect/>
          </a:stretch>
        </p:blipFill>
        <p:spPr>
          <a:xfrm>
            <a:off x="1583436" y="2219476"/>
            <a:ext cx="9025128" cy="1981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586134"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function named </a:t>
            </a:r>
            <a:r>
              <a:rPr lang="en-US" sz="2400" dirty="0" err="1">
                <a:solidFill>
                  <a:schemeClr val="bg1"/>
                </a:solidFill>
              </a:rPr>
              <a:t>matchBinaryOperator</a:t>
            </a:r>
            <a:r>
              <a:rPr lang="en-US" sz="2400" dirty="0">
                <a:solidFill>
                  <a:schemeClr val="bg1"/>
                </a:solidFill>
              </a:rPr>
              <a:t> within the </a:t>
            </a:r>
            <a:r>
              <a:rPr lang="en-US" sz="2400" dirty="0" err="1">
                <a:solidFill>
                  <a:schemeClr val="bg1"/>
                </a:solidFill>
              </a:rPr>
              <a:t>LexerRegex</a:t>
            </a:r>
            <a:r>
              <a:rPr lang="en-US" sz="2400" dirty="0">
                <a:solidFill>
                  <a:schemeClr val="bg1"/>
                </a:solidFill>
              </a:rPr>
              <a:t> class.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Checks if the input string matches a predefined pattern of binary operators (+, -, *, %).</a:t>
            </a:r>
          </a:p>
        </p:txBody>
      </p:sp>
    </p:spTree>
    <p:extLst>
      <p:ext uri="{BB962C8B-B14F-4D97-AF65-F5344CB8AC3E}">
        <p14:creationId xmlns:p14="http://schemas.microsoft.com/office/powerpoint/2010/main" val="257060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Ternary Operator</a:t>
            </a:r>
          </a:p>
        </p:txBody>
      </p:sp>
      <p:pic>
        <p:nvPicPr>
          <p:cNvPr id="10" name="Picture 9">
            <a:extLst>
              <a:ext uri="{FF2B5EF4-FFF2-40B4-BE49-F238E27FC236}">
                <a16:creationId xmlns:a16="http://schemas.microsoft.com/office/drawing/2014/main" id="{5EE78BD3-4FBE-D6CD-C954-81BB5FA1B48A}"/>
              </a:ext>
            </a:extLst>
          </p:cNvPr>
          <p:cNvPicPr>
            <a:picLocks noChangeAspect="1"/>
          </p:cNvPicPr>
          <p:nvPr/>
        </p:nvPicPr>
        <p:blipFill>
          <a:blip r:embed="rId3"/>
          <a:stretch>
            <a:fillRect/>
          </a:stretch>
        </p:blipFill>
        <p:spPr>
          <a:xfrm>
            <a:off x="1583436" y="2290926"/>
            <a:ext cx="9025128" cy="1866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10060696"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method </a:t>
            </a:r>
            <a:r>
              <a:rPr lang="en-US" sz="2400" dirty="0" err="1">
                <a:solidFill>
                  <a:schemeClr val="bg1"/>
                </a:solidFill>
              </a:rPr>
              <a:t>matchTernaryOperator</a:t>
            </a:r>
            <a:r>
              <a:rPr lang="en-US" sz="2400" dirty="0">
                <a:solidFill>
                  <a:schemeClr val="bg1"/>
                </a:solidFill>
              </a:rPr>
              <a:t> within class </a:t>
            </a:r>
            <a:r>
              <a:rPr lang="en-US" sz="2400" dirty="0" err="1">
                <a:solidFill>
                  <a:schemeClr val="bg1"/>
                </a:solidFill>
              </a:rPr>
              <a:t>LexerRegex</a:t>
            </a:r>
            <a:r>
              <a:rPr lang="en-US" sz="2400" dirty="0">
                <a:solidFill>
                  <a:schemeClr val="bg1"/>
                </a:solidFill>
              </a:rPr>
              <a: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Checks if the input string matches the ternary operator pattern (?:).</a:t>
            </a:r>
          </a:p>
        </p:txBody>
      </p:sp>
    </p:spTree>
    <p:extLst>
      <p:ext uri="{BB962C8B-B14F-4D97-AF65-F5344CB8AC3E}">
        <p14:creationId xmlns:p14="http://schemas.microsoft.com/office/powerpoint/2010/main" val="2026395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Keyword</a:t>
            </a:r>
          </a:p>
        </p:txBody>
      </p:sp>
      <p:pic>
        <p:nvPicPr>
          <p:cNvPr id="10" name="Picture 9">
            <a:extLst>
              <a:ext uri="{FF2B5EF4-FFF2-40B4-BE49-F238E27FC236}">
                <a16:creationId xmlns:a16="http://schemas.microsoft.com/office/drawing/2014/main" id="{CAF86F55-0EA9-DF30-C3E0-326EE008CF9E}"/>
              </a:ext>
            </a:extLst>
          </p:cNvPr>
          <p:cNvPicPr>
            <a:picLocks noChangeAspect="1"/>
          </p:cNvPicPr>
          <p:nvPr/>
        </p:nvPicPr>
        <p:blipFill>
          <a:blip r:embed="rId3"/>
          <a:stretch>
            <a:fillRect/>
          </a:stretch>
        </p:blipFill>
        <p:spPr>
          <a:xfrm>
            <a:off x="2441111" y="2319181"/>
            <a:ext cx="7309779" cy="2378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02413" y="4750448"/>
            <a:ext cx="10060696"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regular expression pattern for matching keywords in a given string.</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Utilizes the pattern to check if the provided string matches any keywords defined in the regular expression.</a:t>
            </a:r>
          </a:p>
        </p:txBody>
      </p:sp>
    </p:spTree>
    <p:extLst>
      <p:ext uri="{BB962C8B-B14F-4D97-AF65-F5344CB8AC3E}">
        <p14:creationId xmlns:p14="http://schemas.microsoft.com/office/powerpoint/2010/main" val="295667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Data Type</a:t>
            </a:r>
          </a:p>
        </p:txBody>
      </p:sp>
      <p:pic>
        <p:nvPicPr>
          <p:cNvPr id="10" name="Picture 9">
            <a:extLst>
              <a:ext uri="{FF2B5EF4-FFF2-40B4-BE49-F238E27FC236}">
                <a16:creationId xmlns:a16="http://schemas.microsoft.com/office/drawing/2014/main" id="{433B802A-557F-2DAB-1CA3-F6C5B2446F90}"/>
              </a:ext>
            </a:extLst>
          </p:cNvPr>
          <p:cNvPicPr>
            <a:picLocks noChangeAspect="1"/>
          </p:cNvPicPr>
          <p:nvPr/>
        </p:nvPicPr>
        <p:blipFill>
          <a:blip r:embed="rId3"/>
          <a:stretch>
            <a:fillRect/>
          </a:stretch>
        </p:blipFill>
        <p:spPr>
          <a:xfrm>
            <a:off x="1583436" y="2538140"/>
            <a:ext cx="9025128" cy="1444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10060696" cy="1200329"/>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Checks if the given string matches a specific datatype pattern.</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Returns true if the string matches the pattern, false otherwise.</a:t>
            </a:r>
          </a:p>
        </p:txBody>
      </p:sp>
    </p:spTree>
    <p:extLst>
      <p:ext uri="{BB962C8B-B14F-4D97-AF65-F5344CB8AC3E}">
        <p14:creationId xmlns:p14="http://schemas.microsoft.com/office/powerpoint/2010/main" val="616781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E9BBA5-AC3E-26CB-B10B-AB08B7EE96E3}"/>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0CE129D-430A-D6AA-289D-ECC3389510CB}"/>
              </a:ext>
            </a:extLst>
          </p:cNvPr>
          <p:cNvSpPr txBox="1"/>
          <p:nvPr/>
        </p:nvSpPr>
        <p:spPr>
          <a:xfrm>
            <a:off x="795528" y="3429000"/>
            <a:ext cx="9939528" cy="369332"/>
          </a:xfrm>
          <a:prstGeom prst="rect">
            <a:avLst/>
          </a:prstGeom>
          <a:noFill/>
        </p:spPr>
        <p:txBody>
          <a:bodyPr wrap="square">
            <a:spAutoFit/>
          </a:bodyPr>
          <a:lstStyle/>
          <a:p>
            <a:r>
              <a:rPr lang="en-US" dirty="0">
                <a:solidFill>
                  <a:srgbClr val="FF0000"/>
                </a:solidFill>
                <a:hlinkClick r:id="rId2"/>
              </a:rPr>
              <a:t>https://drive.google.com/drive/folders/14UzBi4K6EyazFc9ZWnFLAd4LmxCGH7AQ?usp=sharing</a:t>
            </a:r>
            <a:endParaRPr lang="en-US" dirty="0">
              <a:solidFill>
                <a:srgbClr val="FF0000"/>
              </a:solidFill>
            </a:endParaRPr>
          </a:p>
        </p:txBody>
      </p:sp>
      <p:sp>
        <p:nvSpPr>
          <p:cNvPr id="4" name="TextBox 3">
            <a:extLst>
              <a:ext uri="{FF2B5EF4-FFF2-40B4-BE49-F238E27FC236}">
                <a16:creationId xmlns:a16="http://schemas.microsoft.com/office/drawing/2014/main" id="{BC38702D-8164-6330-10B5-6CE7D8234D4B}"/>
              </a:ext>
            </a:extLst>
          </p:cNvPr>
          <p:cNvSpPr txBox="1"/>
          <p:nvPr/>
        </p:nvSpPr>
        <p:spPr>
          <a:xfrm>
            <a:off x="795528" y="2453562"/>
            <a:ext cx="4983480" cy="369332"/>
          </a:xfrm>
          <a:prstGeom prst="rect">
            <a:avLst/>
          </a:prstGeom>
          <a:noFill/>
        </p:spPr>
        <p:txBody>
          <a:bodyPr wrap="square">
            <a:spAutoFit/>
          </a:bodyPr>
          <a:lstStyle/>
          <a:p>
            <a:r>
              <a:rPr lang="en-US" dirty="0">
                <a:solidFill>
                  <a:schemeClr val="bg1"/>
                </a:solidFill>
              </a:rPr>
              <a:t>Project Details Link:</a:t>
            </a:r>
          </a:p>
        </p:txBody>
      </p:sp>
    </p:spTree>
    <p:extLst>
      <p:ext uri="{BB962C8B-B14F-4D97-AF65-F5344CB8AC3E}">
        <p14:creationId xmlns:p14="http://schemas.microsoft.com/office/powerpoint/2010/main" val="76303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Float</a:t>
            </a:r>
          </a:p>
        </p:txBody>
      </p:sp>
      <p:pic>
        <p:nvPicPr>
          <p:cNvPr id="10" name="Picture 9">
            <a:extLst>
              <a:ext uri="{FF2B5EF4-FFF2-40B4-BE49-F238E27FC236}">
                <a16:creationId xmlns:a16="http://schemas.microsoft.com/office/drawing/2014/main" id="{7483DAE8-E23B-5B18-2D82-4D143CF278EF}"/>
              </a:ext>
            </a:extLst>
          </p:cNvPr>
          <p:cNvPicPr>
            <a:picLocks noChangeAspect="1"/>
          </p:cNvPicPr>
          <p:nvPr/>
        </p:nvPicPr>
        <p:blipFill>
          <a:blip r:embed="rId3"/>
          <a:stretch>
            <a:fillRect/>
          </a:stretch>
        </p:blipFill>
        <p:spPr>
          <a:xfrm>
            <a:off x="1583436" y="2269204"/>
            <a:ext cx="9025128" cy="19389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377789"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function `</a:t>
            </a:r>
            <a:r>
              <a:rPr lang="en-US" sz="2400" dirty="0" err="1">
                <a:solidFill>
                  <a:schemeClr val="bg1"/>
                </a:solidFill>
              </a:rPr>
              <a:t>matchFloat</a:t>
            </a:r>
            <a:r>
              <a:rPr lang="en-US" sz="2400" dirty="0">
                <a:solidFill>
                  <a:schemeClr val="bg1"/>
                </a:solidFill>
              </a:rPr>
              <a:t>` within the </a:t>
            </a:r>
            <a:r>
              <a:rPr lang="en-US" sz="2400" dirty="0" err="1">
                <a:solidFill>
                  <a:schemeClr val="bg1"/>
                </a:solidFill>
              </a:rPr>
              <a:t>LexerRegex</a:t>
            </a:r>
            <a:r>
              <a:rPr lang="en-US" sz="2400" dirty="0">
                <a:solidFill>
                  <a:schemeClr val="bg1"/>
                </a:solidFill>
              </a:rPr>
              <a:t> class.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Uses a regular expression to determine if the input string represents a floating-point number.</a:t>
            </a:r>
          </a:p>
        </p:txBody>
      </p:sp>
    </p:spTree>
    <p:extLst>
      <p:ext uri="{BB962C8B-B14F-4D97-AF65-F5344CB8AC3E}">
        <p14:creationId xmlns:p14="http://schemas.microsoft.com/office/powerpoint/2010/main" val="250224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Binary</a:t>
            </a:r>
          </a:p>
        </p:txBody>
      </p:sp>
      <p:pic>
        <p:nvPicPr>
          <p:cNvPr id="10" name="Picture 9">
            <a:extLst>
              <a:ext uri="{FF2B5EF4-FFF2-40B4-BE49-F238E27FC236}">
                <a16:creationId xmlns:a16="http://schemas.microsoft.com/office/drawing/2014/main" id="{4695FD78-4972-9D46-8FF3-9E33124032A4}"/>
              </a:ext>
            </a:extLst>
          </p:cNvPr>
          <p:cNvPicPr>
            <a:picLocks noChangeAspect="1"/>
          </p:cNvPicPr>
          <p:nvPr/>
        </p:nvPicPr>
        <p:blipFill>
          <a:blip r:embed="rId3"/>
          <a:stretch>
            <a:fillRect/>
          </a:stretch>
        </p:blipFill>
        <p:spPr>
          <a:xfrm>
            <a:off x="1583436" y="2204524"/>
            <a:ext cx="9025128" cy="231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793522"/>
            <a:ext cx="9262042"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function </a:t>
            </a:r>
            <a:r>
              <a:rPr lang="en-US" sz="2400" dirty="0" err="1">
                <a:solidFill>
                  <a:schemeClr val="bg1"/>
                </a:solidFill>
              </a:rPr>
              <a:t>matchBinary</a:t>
            </a:r>
            <a:r>
              <a:rPr lang="en-US" sz="2400" dirty="0">
                <a:solidFill>
                  <a:schemeClr val="bg1"/>
                </a:solidFill>
              </a:rPr>
              <a:t> within the </a:t>
            </a:r>
            <a:r>
              <a:rPr lang="en-US" sz="2400" dirty="0" err="1">
                <a:solidFill>
                  <a:schemeClr val="bg1"/>
                </a:solidFill>
              </a:rPr>
              <a:t>LexerRegex</a:t>
            </a:r>
            <a:r>
              <a:rPr lang="en-US" sz="2400" dirty="0">
                <a:solidFill>
                  <a:schemeClr val="bg1"/>
                </a:solidFill>
              </a:rPr>
              <a:t> class.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Uses a static regular expression pattern to match binary numbers in a given string.</a:t>
            </a:r>
          </a:p>
        </p:txBody>
      </p:sp>
    </p:spTree>
    <p:extLst>
      <p:ext uri="{BB962C8B-B14F-4D97-AF65-F5344CB8AC3E}">
        <p14:creationId xmlns:p14="http://schemas.microsoft.com/office/powerpoint/2010/main" val="4116723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Hex</a:t>
            </a:r>
          </a:p>
        </p:txBody>
      </p:sp>
      <p:pic>
        <p:nvPicPr>
          <p:cNvPr id="10" name="Picture 9">
            <a:extLst>
              <a:ext uri="{FF2B5EF4-FFF2-40B4-BE49-F238E27FC236}">
                <a16:creationId xmlns:a16="http://schemas.microsoft.com/office/drawing/2014/main" id="{2A2A862C-DC21-ABBF-3127-0CF336F82456}"/>
              </a:ext>
            </a:extLst>
          </p:cNvPr>
          <p:cNvPicPr>
            <a:picLocks noChangeAspect="1"/>
          </p:cNvPicPr>
          <p:nvPr/>
        </p:nvPicPr>
        <p:blipFill>
          <a:blip r:embed="rId3"/>
          <a:stretch>
            <a:fillRect/>
          </a:stretch>
        </p:blipFill>
        <p:spPr>
          <a:xfrm>
            <a:off x="1583436" y="2128262"/>
            <a:ext cx="9025128" cy="21691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604084"/>
            <a:ext cx="9377789"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method </a:t>
            </a:r>
            <a:r>
              <a:rPr lang="en-US" sz="2400" dirty="0" err="1">
                <a:solidFill>
                  <a:schemeClr val="bg1"/>
                </a:solidFill>
              </a:rPr>
              <a:t>matchHex</a:t>
            </a:r>
            <a:r>
              <a:rPr lang="en-US" sz="2400" dirty="0">
                <a:solidFill>
                  <a:schemeClr val="bg1"/>
                </a:solidFill>
              </a:rPr>
              <a:t> within the class </a:t>
            </a:r>
            <a:r>
              <a:rPr lang="en-US" sz="2400" dirty="0" err="1">
                <a:solidFill>
                  <a:schemeClr val="bg1"/>
                </a:solidFill>
              </a:rPr>
              <a:t>LexerRegex</a:t>
            </a:r>
            <a:r>
              <a:rPr lang="en-US" sz="2400" dirty="0">
                <a:solidFill>
                  <a:schemeClr val="bg1"/>
                </a:solidFill>
              </a:rPr>
              <a:t>.</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Uses a regular expression pattern to check if the provided string contains a hexadecimal number prefixed with "0x" or "0X".</a:t>
            </a:r>
          </a:p>
        </p:txBody>
      </p:sp>
    </p:spTree>
    <p:extLst>
      <p:ext uri="{BB962C8B-B14F-4D97-AF65-F5344CB8AC3E}">
        <p14:creationId xmlns:p14="http://schemas.microsoft.com/office/powerpoint/2010/main" val="3471704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Oct</a:t>
            </a:r>
          </a:p>
        </p:txBody>
      </p:sp>
      <p:pic>
        <p:nvPicPr>
          <p:cNvPr id="10" name="Picture 9">
            <a:extLst>
              <a:ext uri="{FF2B5EF4-FFF2-40B4-BE49-F238E27FC236}">
                <a16:creationId xmlns:a16="http://schemas.microsoft.com/office/drawing/2014/main" id="{3139C471-1CBD-8506-8AE6-4536D3A78E71}"/>
              </a:ext>
            </a:extLst>
          </p:cNvPr>
          <p:cNvPicPr>
            <a:picLocks noChangeAspect="1"/>
          </p:cNvPicPr>
          <p:nvPr/>
        </p:nvPicPr>
        <p:blipFill>
          <a:blip r:embed="rId3"/>
          <a:stretch>
            <a:fillRect/>
          </a:stretch>
        </p:blipFill>
        <p:spPr>
          <a:xfrm>
            <a:off x="1583436" y="2087391"/>
            <a:ext cx="9025128" cy="23046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562392"/>
            <a:ext cx="9377789"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Defines a function </a:t>
            </a:r>
            <a:r>
              <a:rPr lang="en-US" sz="2400" dirty="0" err="1">
                <a:solidFill>
                  <a:schemeClr val="bg1"/>
                </a:solidFill>
              </a:rPr>
              <a:t>matchOctal</a:t>
            </a:r>
            <a:r>
              <a:rPr lang="en-US" sz="2400" dirty="0">
                <a:solidFill>
                  <a:schemeClr val="bg1"/>
                </a:solidFill>
              </a:rPr>
              <a:t> within class </a:t>
            </a:r>
            <a:r>
              <a:rPr lang="en-US" sz="2400" dirty="0" err="1">
                <a:solidFill>
                  <a:schemeClr val="bg1"/>
                </a:solidFill>
              </a:rPr>
              <a:t>LexerRegex</a:t>
            </a:r>
            <a:r>
              <a:rPr lang="en-US" sz="2400" dirty="0">
                <a:solidFill>
                  <a:schemeClr val="bg1"/>
                </a:solidFill>
              </a:rPr>
              <a:t> to check if the input string contains octal numbers.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Utilizes a regular expression pattern to match octal numbers starting with a zero followed by digits ranging from 0 to 7.</a:t>
            </a:r>
          </a:p>
        </p:txBody>
      </p:sp>
    </p:spTree>
    <p:extLst>
      <p:ext uri="{BB962C8B-B14F-4D97-AF65-F5344CB8AC3E}">
        <p14:creationId xmlns:p14="http://schemas.microsoft.com/office/powerpoint/2010/main" val="653823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a:t>
            </a:r>
            <a:r>
              <a:rPr lang="en-US" sz="3200" b="1" dirty="0" err="1">
                <a:solidFill>
                  <a:schemeClr val="bg1"/>
                </a:solidFill>
              </a:rPr>
              <a:t>Punc</a:t>
            </a:r>
            <a:endParaRPr lang="en-US" sz="3200" b="1" dirty="0">
              <a:solidFill>
                <a:schemeClr val="bg1"/>
              </a:solidFill>
            </a:endParaRPr>
          </a:p>
        </p:txBody>
      </p:sp>
      <p:pic>
        <p:nvPicPr>
          <p:cNvPr id="10" name="Picture 9">
            <a:extLst>
              <a:ext uri="{FF2B5EF4-FFF2-40B4-BE49-F238E27FC236}">
                <a16:creationId xmlns:a16="http://schemas.microsoft.com/office/drawing/2014/main" id="{8C164585-F6C5-B82C-0B40-5E4D193C379F}"/>
              </a:ext>
            </a:extLst>
          </p:cNvPr>
          <p:cNvPicPr>
            <a:picLocks noChangeAspect="1"/>
          </p:cNvPicPr>
          <p:nvPr/>
        </p:nvPicPr>
        <p:blipFill>
          <a:blip r:embed="rId3"/>
          <a:stretch>
            <a:fillRect/>
          </a:stretch>
        </p:blipFill>
        <p:spPr>
          <a:xfrm>
            <a:off x="1583436" y="2348895"/>
            <a:ext cx="9025128" cy="1504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a:extLst>
              <a:ext uri="{FF2B5EF4-FFF2-40B4-BE49-F238E27FC236}">
                <a16:creationId xmlns:a16="http://schemas.microsoft.com/office/drawing/2014/main" id="{0D1DD018-4D65-66E4-62A0-28E6E0E56C21}"/>
              </a:ext>
            </a:extLst>
          </p:cNvPr>
          <p:cNvSpPr txBox="1"/>
          <p:nvPr/>
        </p:nvSpPr>
        <p:spPr>
          <a:xfrm>
            <a:off x="1583436" y="4423097"/>
            <a:ext cx="9377789"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This class method checks if the input string matches a predefined set of punctuation characters using regular expressions.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It returns a </a:t>
            </a:r>
            <a:r>
              <a:rPr lang="en-US" sz="2400" dirty="0" err="1">
                <a:solidFill>
                  <a:schemeClr val="bg1"/>
                </a:solidFill>
              </a:rPr>
              <a:t>boolean</a:t>
            </a:r>
            <a:r>
              <a:rPr lang="en-US" sz="2400" dirty="0">
                <a:solidFill>
                  <a:schemeClr val="bg1"/>
                </a:solidFill>
              </a:rPr>
              <a:t> value indicating whether the input string contains punctuation.</a:t>
            </a:r>
          </a:p>
        </p:txBody>
      </p:sp>
    </p:spTree>
    <p:extLst>
      <p:ext uri="{BB962C8B-B14F-4D97-AF65-F5344CB8AC3E}">
        <p14:creationId xmlns:p14="http://schemas.microsoft.com/office/powerpoint/2010/main" val="75418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1099596" y="2459504"/>
            <a:ext cx="6192456" cy="1938992"/>
          </a:xfrm>
          <a:prstGeom prst="rect">
            <a:avLst/>
          </a:prstGeom>
          <a:noFill/>
        </p:spPr>
        <p:txBody>
          <a:bodyPr wrap="square" rtlCol="0">
            <a:spAutoFit/>
          </a:bodyPr>
          <a:lstStyle/>
          <a:p>
            <a:r>
              <a:rPr lang="en-US" sz="6000" b="1" dirty="0">
                <a:solidFill>
                  <a:srgbClr val="FF0000"/>
                </a:solidFill>
              </a:rPr>
              <a:t>End of Class </a:t>
            </a:r>
            <a:r>
              <a:rPr lang="en-US" sz="6000" b="1" dirty="0" err="1">
                <a:solidFill>
                  <a:srgbClr val="FF0000"/>
                </a:solidFill>
              </a:rPr>
              <a:t>Lexer</a:t>
            </a:r>
            <a:r>
              <a:rPr lang="en-US" sz="6000" b="1" dirty="0">
                <a:solidFill>
                  <a:srgbClr val="FF0000"/>
                </a:solidFill>
              </a:rPr>
              <a:t> Regex</a:t>
            </a:r>
          </a:p>
        </p:txBody>
      </p:sp>
    </p:spTree>
    <p:extLst>
      <p:ext uri="{BB962C8B-B14F-4D97-AF65-F5344CB8AC3E}">
        <p14:creationId xmlns:p14="http://schemas.microsoft.com/office/powerpoint/2010/main" val="35320449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3987478" cy="769441"/>
          </a:xfrm>
          <a:prstGeom prst="rect">
            <a:avLst/>
          </a:prstGeom>
          <a:noFill/>
        </p:spPr>
        <p:txBody>
          <a:bodyPr wrap="square" rtlCol="0">
            <a:spAutoFit/>
          </a:bodyPr>
          <a:lstStyle/>
          <a:p>
            <a:r>
              <a:rPr lang="en-US" sz="4400" b="1" dirty="0" err="1">
                <a:solidFill>
                  <a:srgbClr val="FF0000"/>
                </a:solidFill>
              </a:rPr>
              <a:t>Lexer</a:t>
            </a:r>
            <a:r>
              <a:rPr lang="en-US" sz="4400" b="1" dirty="0">
                <a:solidFill>
                  <a:srgbClr val="FF0000"/>
                </a:solidFill>
              </a:rPr>
              <a:t> Classes</a:t>
            </a:r>
          </a:p>
        </p:txBody>
      </p:sp>
      <p:sp>
        <p:nvSpPr>
          <p:cNvPr id="5" name="TextBox 4">
            <a:extLst>
              <a:ext uri="{FF2B5EF4-FFF2-40B4-BE49-F238E27FC236}">
                <a16:creationId xmlns:a16="http://schemas.microsoft.com/office/drawing/2014/main" id="{91FD718B-EF12-9617-5ED7-157318C370F7}"/>
              </a:ext>
            </a:extLst>
          </p:cNvPr>
          <p:cNvSpPr txBox="1"/>
          <p:nvPr/>
        </p:nvSpPr>
        <p:spPr>
          <a:xfrm>
            <a:off x="1257783" y="3044278"/>
            <a:ext cx="3987478" cy="769441"/>
          </a:xfrm>
          <a:prstGeom prst="rect">
            <a:avLst/>
          </a:prstGeom>
          <a:noFill/>
        </p:spPr>
        <p:txBody>
          <a:bodyPr wrap="square" rtlCol="0">
            <a:spAutoFit/>
          </a:bodyPr>
          <a:lstStyle/>
          <a:p>
            <a:r>
              <a:rPr lang="en-US" sz="4400" b="1" dirty="0" err="1">
                <a:solidFill>
                  <a:schemeClr val="tx1">
                    <a:lumMod val="85000"/>
                    <a:lumOff val="15000"/>
                  </a:schemeClr>
                </a:solidFill>
              </a:rPr>
              <a:t>Lexer</a:t>
            </a:r>
            <a:r>
              <a:rPr lang="en-US" sz="4400" b="1" dirty="0">
                <a:solidFill>
                  <a:schemeClr val="tx1">
                    <a:lumMod val="85000"/>
                    <a:lumOff val="15000"/>
                  </a:schemeClr>
                </a:solidFill>
              </a:rPr>
              <a:t> Regex</a:t>
            </a:r>
          </a:p>
        </p:txBody>
      </p:sp>
      <p:sp>
        <p:nvSpPr>
          <p:cNvPr id="6" name="TextBox 5">
            <a:extLst>
              <a:ext uri="{FF2B5EF4-FFF2-40B4-BE49-F238E27FC236}">
                <a16:creationId xmlns:a16="http://schemas.microsoft.com/office/drawing/2014/main" id="{A166A8B7-FF24-DD49-9A27-B7AFC80547EB}"/>
              </a:ext>
            </a:extLst>
          </p:cNvPr>
          <p:cNvSpPr txBox="1"/>
          <p:nvPr/>
        </p:nvSpPr>
        <p:spPr>
          <a:xfrm>
            <a:off x="8204502" y="3044279"/>
            <a:ext cx="3987478" cy="769441"/>
          </a:xfrm>
          <a:prstGeom prst="rect">
            <a:avLst/>
          </a:prstGeom>
          <a:noFill/>
        </p:spPr>
        <p:txBody>
          <a:bodyPr wrap="square" rtlCol="0">
            <a:spAutoFit/>
          </a:bodyPr>
          <a:lstStyle/>
          <a:p>
            <a:r>
              <a:rPr lang="en-US" sz="4400" b="1" dirty="0" err="1">
                <a:solidFill>
                  <a:schemeClr val="bg1"/>
                </a:solidFill>
              </a:rPr>
              <a:t>Lexer</a:t>
            </a:r>
            <a:endParaRPr lang="en-US" sz="4400" b="1" dirty="0">
              <a:solidFill>
                <a:schemeClr val="bg1"/>
              </a:solidFill>
            </a:endParaRPr>
          </a:p>
        </p:txBody>
      </p:sp>
    </p:spTree>
    <p:extLst>
      <p:ext uri="{BB962C8B-B14F-4D97-AF65-F5344CB8AC3E}">
        <p14:creationId xmlns:p14="http://schemas.microsoft.com/office/powerpoint/2010/main" val="322139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3408744"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Class Constructor</a:t>
            </a:r>
          </a:p>
        </p:txBody>
      </p:sp>
      <p:sp>
        <p:nvSpPr>
          <p:cNvPr id="9" name="TextBox 8">
            <a:extLst>
              <a:ext uri="{FF2B5EF4-FFF2-40B4-BE49-F238E27FC236}">
                <a16:creationId xmlns:a16="http://schemas.microsoft.com/office/drawing/2014/main" id="{C10DADCD-11A0-E96D-D462-76CF5EDC8E3E}"/>
              </a:ext>
            </a:extLst>
          </p:cNvPr>
          <p:cNvSpPr txBox="1"/>
          <p:nvPr/>
        </p:nvSpPr>
        <p:spPr>
          <a:xfrm>
            <a:off x="1099576" y="2050182"/>
            <a:ext cx="5580926" cy="584775"/>
          </a:xfrm>
          <a:prstGeom prst="rect">
            <a:avLst/>
          </a:prstGeom>
          <a:noFill/>
        </p:spPr>
        <p:txBody>
          <a:bodyPr wrap="square" rtlCol="0">
            <a:spAutoFit/>
          </a:bodyPr>
          <a:lstStyle/>
          <a:p>
            <a:r>
              <a:rPr lang="en-US" sz="3200" b="1" dirty="0">
                <a:solidFill>
                  <a:schemeClr val="bg1"/>
                </a:solidFill>
              </a:rPr>
              <a:t>Get Next Token</a:t>
            </a:r>
          </a:p>
        </p:txBody>
      </p:sp>
      <p:sp>
        <p:nvSpPr>
          <p:cNvPr id="10" name="TextBox 9">
            <a:extLst>
              <a:ext uri="{FF2B5EF4-FFF2-40B4-BE49-F238E27FC236}">
                <a16:creationId xmlns:a16="http://schemas.microsoft.com/office/drawing/2014/main" id="{8D6A8044-F5BF-C9AF-B85D-53903D95CFD5}"/>
              </a:ext>
            </a:extLst>
          </p:cNvPr>
          <p:cNvSpPr txBox="1"/>
          <p:nvPr/>
        </p:nvSpPr>
        <p:spPr>
          <a:xfrm>
            <a:off x="1099576" y="2634957"/>
            <a:ext cx="5580926" cy="584775"/>
          </a:xfrm>
          <a:prstGeom prst="rect">
            <a:avLst/>
          </a:prstGeom>
          <a:noFill/>
        </p:spPr>
        <p:txBody>
          <a:bodyPr wrap="square" rtlCol="0">
            <a:spAutoFit/>
          </a:bodyPr>
          <a:lstStyle/>
          <a:p>
            <a:r>
              <a:rPr lang="en-US" sz="3200" b="1" dirty="0">
                <a:solidFill>
                  <a:schemeClr val="bg1"/>
                </a:solidFill>
              </a:rPr>
              <a:t>Swap Buffers</a:t>
            </a:r>
          </a:p>
        </p:txBody>
      </p:sp>
      <p:sp>
        <p:nvSpPr>
          <p:cNvPr id="11" name="TextBox 10">
            <a:extLst>
              <a:ext uri="{FF2B5EF4-FFF2-40B4-BE49-F238E27FC236}">
                <a16:creationId xmlns:a16="http://schemas.microsoft.com/office/drawing/2014/main" id="{5A86EE6F-13CA-4536-164D-2AD920CA162E}"/>
              </a:ext>
            </a:extLst>
          </p:cNvPr>
          <p:cNvSpPr txBox="1"/>
          <p:nvPr/>
        </p:nvSpPr>
        <p:spPr>
          <a:xfrm>
            <a:off x="1099576" y="3198089"/>
            <a:ext cx="5580926" cy="584775"/>
          </a:xfrm>
          <a:prstGeom prst="rect">
            <a:avLst/>
          </a:prstGeom>
          <a:noFill/>
        </p:spPr>
        <p:txBody>
          <a:bodyPr wrap="square" rtlCol="0">
            <a:spAutoFit/>
          </a:bodyPr>
          <a:lstStyle/>
          <a:p>
            <a:r>
              <a:rPr lang="en-US" sz="3200" b="1" dirty="0">
                <a:solidFill>
                  <a:schemeClr val="bg1"/>
                </a:solidFill>
              </a:rPr>
              <a:t>Extract Lexemes</a:t>
            </a:r>
          </a:p>
        </p:txBody>
      </p:sp>
      <p:sp>
        <p:nvSpPr>
          <p:cNvPr id="12" name="TextBox 11">
            <a:extLst>
              <a:ext uri="{FF2B5EF4-FFF2-40B4-BE49-F238E27FC236}">
                <a16:creationId xmlns:a16="http://schemas.microsoft.com/office/drawing/2014/main" id="{CF4F7038-FEDB-4C6A-3831-F0001D874FCD}"/>
              </a:ext>
            </a:extLst>
          </p:cNvPr>
          <p:cNvSpPr txBox="1"/>
          <p:nvPr/>
        </p:nvSpPr>
        <p:spPr>
          <a:xfrm>
            <a:off x="1099576" y="3782864"/>
            <a:ext cx="5580926" cy="584775"/>
          </a:xfrm>
          <a:prstGeom prst="rect">
            <a:avLst/>
          </a:prstGeom>
          <a:noFill/>
        </p:spPr>
        <p:txBody>
          <a:bodyPr wrap="square" rtlCol="0">
            <a:spAutoFit/>
          </a:bodyPr>
          <a:lstStyle/>
          <a:p>
            <a:r>
              <a:rPr lang="en-US" sz="3200" b="1" dirty="0">
                <a:solidFill>
                  <a:schemeClr val="bg1"/>
                </a:solidFill>
              </a:rPr>
              <a:t>Is </a:t>
            </a:r>
            <a:r>
              <a:rPr lang="en-US" sz="3200" b="1" dirty="0" err="1">
                <a:solidFill>
                  <a:schemeClr val="bg1"/>
                </a:solidFill>
              </a:rPr>
              <a:t>Delimeter</a:t>
            </a:r>
            <a:endParaRPr lang="en-US" sz="3200" b="1" dirty="0">
              <a:solidFill>
                <a:schemeClr val="bg1"/>
              </a:solidFill>
            </a:endParaRPr>
          </a:p>
        </p:txBody>
      </p:sp>
      <p:sp>
        <p:nvSpPr>
          <p:cNvPr id="13" name="TextBox 12">
            <a:extLst>
              <a:ext uri="{FF2B5EF4-FFF2-40B4-BE49-F238E27FC236}">
                <a16:creationId xmlns:a16="http://schemas.microsoft.com/office/drawing/2014/main" id="{58C75A95-8CEE-A058-6A5E-66872981E07E}"/>
              </a:ext>
            </a:extLst>
          </p:cNvPr>
          <p:cNvSpPr txBox="1"/>
          <p:nvPr/>
        </p:nvSpPr>
        <p:spPr>
          <a:xfrm>
            <a:off x="1099576" y="4367639"/>
            <a:ext cx="5580926" cy="584775"/>
          </a:xfrm>
          <a:prstGeom prst="rect">
            <a:avLst/>
          </a:prstGeom>
          <a:noFill/>
        </p:spPr>
        <p:txBody>
          <a:bodyPr wrap="square" rtlCol="0">
            <a:spAutoFit/>
          </a:bodyPr>
          <a:lstStyle/>
          <a:p>
            <a:r>
              <a:rPr lang="en-US" sz="3200" b="1" dirty="0">
                <a:solidFill>
                  <a:schemeClr val="bg1"/>
                </a:solidFill>
              </a:rPr>
              <a:t>Handle Token</a:t>
            </a:r>
          </a:p>
        </p:txBody>
      </p:sp>
    </p:spTree>
    <p:extLst>
      <p:ext uri="{BB962C8B-B14F-4D97-AF65-F5344CB8AC3E}">
        <p14:creationId xmlns:p14="http://schemas.microsoft.com/office/powerpoint/2010/main" val="3978056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Class Constructor</a:t>
            </a:r>
          </a:p>
        </p:txBody>
      </p:sp>
      <p:pic>
        <p:nvPicPr>
          <p:cNvPr id="7" name="Picture 6">
            <a:extLst>
              <a:ext uri="{FF2B5EF4-FFF2-40B4-BE49-F238E27FC236}">
                <a16:creationId xmlns:a16="http://schemas.microsoft.com/office/drawing/2014/main" id="{413D8686-BE77-3781-6935-72FB456CEA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035" y="2251330"/>
            <a:ext cx="10148737" cy="2170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95F585C-08A2-4E25-C421-EE2F31459D14}"/>
              </a:ext>
            </a:extLst>
          </p:cNvPr>
          <p:cNvSpPr txBox="1"/>
          <p:nvPr/>
        </p:nvSpPr>
        <p:spPr>
          <a:xfrm>
            <a:off x="1537138" y="4622498"/>
            <a:ext cx="9893634" cy="1938992"/>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Constructs a </a:t>
            </a:r>
            <a:r>
              <a:rPr lang="en-US" sz="2400" dirty="0" err="1">
                <a:solidFill>
                  <a:schemeClr val="bg1"/>
                </a:solidFill>
              </a:rPr>
              <a:t>Lexer</a:t>
            </a:r>
            <a:r>
              <a:rPr lang="en-US" sz="2400" dirty="0">
                <a:solidFill>
                  <a:schemeClr val="bg1"/>
                </a:solidFill>
              </a:rPr>
              <a:t> object with an input string, initializing internal variables.</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Sets up buffers for processing the input string, dividing it into current and next buffers.</a:t>
            </a:r>
          </a:p>
        </p:txBody>
      </p:sp>
    </p:spTree>
    <p:extLst>
      <p:ext uri="{BB962C8B-B14F-4D97-AF65-F5344CB8AC3E}">
        <p14:creationId xmlns:p14="http://schemas.microsoft.com/office/powerpoint/2010/main" val="1975207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Get Next Token</a:t>
            </a:r>
          </a:p>
        </p:txBody>
      </p:sp>
      <p:sp>
        <p:nvSpPr>
          <p:cNvPr id="5" name="TextBox 4">
            <a:extLst>
              <a:ext uri="{FF2B5EF4-FFF2-40B4-BE49-F238E27FC236}">
                <a16:creationId xmlns:a16="http://schemas.microsoft.com/office/drawing/2014/main" id="{F95F585C-08A2-4E25-C421-EE2F31459D14}"/>
              </a:ext>
            </a:extLst>
          </p:cNvPr>
          <p:cNvSpPr txBox="1"/>
          <p:nvPr/>
        </p:nvSpPr>
        <p:spPr>
          <a:xfrm>
            <a:off x="174911" y="2692864"/>
            <a:ext cx="5068421" cy="2677656"/>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The </a:t>
            </a:r>
            <a:r>
              <a:rPr lang="en-US" sz="2400" dirty="0" err="1">
                <a:solidFill>
                  <a:schemeClr val="bg1"/>
                </a:solidFill>
              </a:rPr>
              <a:t>getNextToken</a:t>
            </a:r>
            <a:r>
              <a:rPr lang="en-US" sz="2400" dirty="0">
                <a:solidFill>
                  <a:schemeClr val="bg1"/>
                </a:solidFill>
              </a:rPr>
              <a:t> method of the </a:t>
            </a:r>
            <a:r>
              <a:rPr lang="en-US" sz="2400" dirty="0" err="1">
                <a:solidFill>
                  <a:schemeClr val="bg1"/>
                </a:solidFill>
              </a:rPr>
              <a:t>Lexer</a:t>
            </a:r>
            <a:r>
              <a:rPr lang="en-US" sz="2400" dirty="0">
                <a:solidFill>
                  <a:schemeClr val="bg1"/>
                </a:solidFill>
              </a:rPr>
              <a:t> class retrieves the next token from the input stream.</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It skips whitespace, extracts the lexeme, handles tokens, and updates the position accordingly.</a:t>
            </a:r>
          </a:p>
        </p:txBody>
      </p:sp>
      <p:pic>
        <p:nvPicPr>
          <p:cNvPr id="8" name="Picture 7">
            <a:extLst>
              <a:ext uri="{FF2B5EF4-FFF2-40B4-BE49-F238E27FC236}">
                <a16:creationId xmlns:a16="http://schemas.microsoft.com/office/drawing/2014/main" id="{09A8D3F9-7FE2-3656-2522-650FE9242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354" y="822725"/>
            <a:ext cx="6375020" cy="5212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0377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omputer with code on the screen&#10;&#10;Description automatically generated">
            <a:extLst>
              <a:ext uri="{FF2B5EF4-FFF2-40B4-BE49-F238E27FC236}">
                <a16:creationId xmlns:a16="http://schemas.microsoft.com/office/drawing/2014/main" id="{A384CB73-A65A-4495-5308-6010BBC57A57}"/>
              </a:ext>
            </a:extLst>
          </p:cNvPr>
          <p:cNvPicPr>
            <a:picLocks noChangeAspect="1"/>
          </p:cNvPicPr>
          <p:nvPr/>
        </p:nvPicPr>
        <p:blipFill rotWithShape="1">
          <a:blip r:embed="rId2">
            <a:extLst>
              <a:ext uri="{28A0092B-C50C-407E-A947-70E740481C1C}">
                <a14:useLocalDpi xmlns:a14="http://schemas.microsoft.com/office/drawing/2010/main" val="0"/>
              </a:ext>
            </a:extLst>
          </a:blip>
          <a:srcRect t="4980" b="5371"/>
          <a:stretch/>
        </p:blipFill>
        <p:spPr>
          <a:xfrm>
            <a:off x="-47842" y="0"/>
            <a:ext cx="12239842" cy="6858000"/>
          </a:xfrm>
          <a:prstGeom prst="rect">
            <a:avLst/>
          </a:prstGeom>
        </p:spPr>
      </p:pic>
      <p:sp>
        <p:nvSpPr>
          <p:cNvPr id="2" name="TextBox 1">
            <a:extLst>
              <a:ext uri="{FF2B5EF4-FFF2-40B4-BE49-F238E27FC236}">
                <a16:creationId xmlns:a16="http://schemas.microsoft.com/office/drawing/2014/main" id="{DBFF78C4-5AF9-1361-080B-10DD315F6572}"/>
              </a:ext>
            </a:extLst>
          </p:cNvPr>
          <p:cNvSpPr txBox="1"/>
          <p:nvPr/>
        </p:nvSpPr>
        <p:spPr>
          <a:xfrm>
            <a:off x="6334125" y="457200"/>
            <a:ext cx="4657725" cy="523220"/>
          </a:xfrm>
          <a:prstGeom prst="rect">
            <a:avLst/>
          </a:prstGeom>
          <a:noFill/>
        </p:spPr>
        <p:txBody>
          <a:bodyPr wrap="square" rtlCol="0">
            <a:spAutoFit/>
          </a:bodyPr>
          <a:lstStyle/>
          <a:p>
            <a:r>
              <a:rPr lang="en-US" sz="2800" b="1" dirty="0">
                <a:solidFill>
                  <a:srgbClr val="FF0000"/>
                </a:solidFill>
              </a:rPr>
              <a:t>Team Members</a:t>
            </a:r>
          </a:p>
        </p:txBody>
      </p:sp>
      <p:sp>
        <p:nvSpPr>
          <p:cNvPr id="3" name="TextBox 2">
            <a:extLst>
              <a:ext uri="{FF2B5EF4-FFF2-40B4-BE49-F238E27FC236}">
                <a16:creationId xmlns:a16="http://schemas.microsoft.com/office/drawing/2014/main" id="{556B8C73-E66B-CC3A-1322-2646B3433F8C}"/>
              </a:ext>
            </a:extLst>
          </p:cNvPr>
          <p:cNvSpPr txBox="1"/>
          <p:nvPr/>
        </p:nvSpPr>
        <p:spPr>
          <a:xfrm>
            <a:off x="6553198" y="1494817"/>
            <a:ext cx="4657725" cy="369332"/>
          </a:xfrm>
          <a:prstGeom prst="rect">
            <a:avLst/>
          </a:prstGeom>
          <a:noFill/>
        </p:spPr>
        <p:txBody>
          <a:bodyPr wrap="square" rtlCol="0">
            <a:spAutoFit/>
          </a:bodyPr>
          <a:lstStyle/>
          <a:p>
            <a:r>
              <a:rPr lang="en-US" b="1" dirty="0">
                <a:solidFill>
                  <a:schemeClr val="bg1"/>
                </a:solidFill>
              </a:rPr>
              <a:t>Amr Naguib		21P0055</a:t>
            </a:r>
          </a:p>
        </p:txBody>
      </p:sp>
      <p:sp>
        <p:nvSpPr>
          <p:cNvPr id="4" name="TextBox 3">
            <a:extLst>
              <a:ext uri="{FF2B5EF4-FFF2-40B4-BE49-F238E27FC236}">
                <a16:creationId xmlns:a16="http://schemas.microsoft.com/office/drawing/2014/main" id="{D1C20FD8-2CA9-7B7A-BC84-123B2133785B}"/>
              </a:ext>
            </a:extLst>
          </p:cNvPr>
          <p:cNvSpPr txBox="1"/>
          <p:nvPr/>
        </p:nvSpPr>
        <p:spPr>
          <a:xfrm>
            <a:off x="6553197" y="2445597"/>
            <a:ext cx="4657725" cy="369332"/>
          </a:xfrm>
          <a:prstGeom prst="rect">
            <a:avLst/>
          </a:prstGeom>
          <a:noFill/>
        </p:spPr>
        <p:txBody>
          <a:bodyPr wrap="square" rtlCol="0">
            <a:spAutoFit/>
          </a:bodyPr>
          <a:lstStyle/>
          <a:p>
            <a:r>
              <a:rPr lang="en-US" b="1" dirty="0">
                <a:solidFill>
                  <a:schemeClr val="bg1"/>
                </a:solidFill>
              </a:rPr>
              <a:t>Mohamed </a:t>
            </a:r>
            <a:r>
              <a:rPr lang="en-US" b="1" dirty="0" err="1">
                <a:solidFill>
                  <a:schemeClr val="bg1"/>
                </a:solidFill>
              </a:rPr>
              <a:t>Raslan</a:t>
            </a:r>
            <a:r>
              <a:rPr lang="en-US" b="1" dirty="0">
                <a:solidFill>
                  <a:schemeClr val="bg1"/>
                </a:solidFill>
              </a:rPr>
              <a:t>		19P7975</a:t>
            </a:r>
          </a:p>
        </p:txBody>
      </p:sp>
      <p:sp>
        <p:nvSpPr>
          <p:cNvPr id="5" name="TextBox 4">
            <a:extLst>
              <a:ext uri="{FF2B5EF4-FFF2-40B4-BE49-F238E27FC236}">
                <a16:creationId xmlns:a16="http://schemas.microsoft.com/office/drawing/2014/main" id="{74153084-8E86-A974-401C-E9FDE05C45F0}"/>
              </a:ext>
            </a:extLst>
          </p:cNvPr>
          <p:cNvSpPr txBox="1"/>
          <p:nvPr/>
        </p:nvSpPr>
        <p:spPr>
          <a:xfrm>
            <a:off x="6553197" y="3514001"/>
            <a:ext cx="4657725" cy="369332"/>
          </a:xfrm>
          <a:prstGeom prst="rect">
            <a:avLst/>
          </a:prstGeom>
          <a:noFill/>
        </p:spPr>
        <p:txBody>
          <a:bodyPr wrap="square" rtlCol="0">
            <a:spAutoFit/>
          </a:bodyPr>
          <a:lstStyle/>
          <a:p>
            <a:r>
              <a:rPr lang="en-US" b="1" dirty="0">
                <a:solidFill>
                  <a:schemeClr val="bg1"/>
                </a:solidFill>
              </a:rPr>
              <a:t>Yasmina Nasser 		21P0211</a:t>
            </a:r>
          </a:p>
        </p:txBody>
      </p:sp>
      <p:sp>
        <p:nvSpPr>
          <p:cNvPr id="6" name="TextBox 5">
            <a:extLst>
              <a:ext uri="{FF2B5EF4-FFF2-40B4-BE49-F238E27FC236}">
                <a16:creationId xmlns:a16="http://schemas.microsoft.com/office/drawing/2014/main" id="{26A5582D-F4B7-EB27-20AE-A0D386F847BD}"/>
              </a:ext>
            </a:extLst>
          </p:cNvPr>
          <p:cNvSpPr txBox="1"/>
          <p:nvPr/>
        </p:nvSpPr>
        <p:spPr>
          <a:xfrm>
            <a:off x="6553196" y="4582405"/>
            <a:ext cx="4657725" cy="369332"/>
          </a:xfrm>
          <a:prstGeom prst="rect">
            <a:avLst/>
          </a:prstGeom>
          <a:noFill/>
        </p:spPr>
        <p:txBody>
          <a:bodyPr wrap="square" rtlCol="0">
            <a:spAutoFit/>
          </a:bodyPr>
          <a:lstStyle/>
          <a:p>
            <a:r>
              <a:rPr lang="en-US" b="1" dirty="0">
                <a:solidFill>
                  <a:schemeClr val="bg1"/>
                </a:solidFill>
              </a:rPr>
              <a:t>Youssef Salah 		21P0159</a:t>
            </a:r>
          </a:p>
        </p:txBody>
      </p:sp>
      <p:sp>
        <p:nvSpPr>
          <p:cNvPr id="7" name="TextBox 6">
            <a:extLst>
              <a:ext uri="{FF2B5EF4-FFF2-40B4-BE49-F238E27FC236}">
                <a16:creationId xmlns:a16="http://schemas.microsoft.com/office/drawing/2014/main" id="{086918C9-7954-25F0-57CB-32FCDBF6DE92}"/>
              </a:ext>
            </a:extLst>
          </p:cNvPr>
          <p:cNvSpPr txBox="1"/>
          <p:nvPr/>
        </p:nvSpPr>
        <p:spPr>
          <a:xfrm>
            <a:off x="6553195" y="5649206"/>
            <a:ext cx="4657725" cy="369332"/>
          </a:xfrm>
          <a:prstGeom prst="rect">
            <a:avLst/>
          </a:prstGeom>
          <a:noFill/>
        </p:spPr>
        <p:txBody>
          <a:bodyPr wrap="square" rtlCol="0">
            <a:spAutoFit/>
          </a:bodyPr>
          <a:lstStyle/>
          <a:p>
            <a:r>
              <a:rPr lang="en-US" b="1" dirty="0" err="1">
                <a:solidFill>
                  <a:schemeClr val="bg1"/>
                </a:solidFill>
              </a:rPr>
              <a:t>Zeyad</a:t>
            </a:r>
            <a:r>
              <a:rPr lang="en-US" b="1" dirty="0">
                <a:solidFill>
                  <a:schemeClr val="bg1"/>
                </a:solidFill>
              </a:rPr>
              <a:t> Mazen		21P0248</a:t>
            </a:r>
          </a:p>
        </p:txBody>
      </p:sp>
    </p:spTree>
    <p:extLst>
      <p:ext uri="{BB962C8B-B14F-4D97-AF65-F5344CB8AC3E}">
        <p14:creationId xmlns:p14="http://schemas.microsoft.com/office/powerpoint/2010/main" val="817480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Swap Buffers</a:t>
            </a:r>
          </a:p>
        </p:txBody>
      </p:sp>
      <p:pic>
        <p:nvPicPr>
          <p:cNvPr id="8" name="Picture 7">
            <a:extLst>
              <a:ext uri="{FF2B5EF4-FFF2-40B4-BE49-F238E27FC236}">
                <a16:creationId xmlns:a16="http://schemas.microsoft.com/office/drawing/2014/main" id="{C7474076-BBF7-BCD2-7871-F47770103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436" y="2261393"/>
            <a:ext cx="9025128" cy="20591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95F585C-08A2-4E25-C421-EE2F31459D14}"/>
              </a:ext>
            </a:extLst>
          </p:cNvPr>
          <p:cNvSpPr txBox="1"/>
          <p:nvPr/>
        </p:nvSpPr>
        <p:spPr>
          <a:xfrm>
            <a:off x="1537138" y="4622498"/>
            <a:ext cx="9893634"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Swaps the current buffer with the next buffer.</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Loads new content into the next buffer from a specified position in the input.</a:t>
            </a:r>
          </a:p>
        </p:txBody>
      </p:sp>
    </p:spTree>
    <p:extLst>
      <p:ext uri="{BB962C8B-B14F-4D97-AF65-F5344CB8AC3E}">
        <p14:creationId xmlns:p14="http://schemas.microsoft.com/office/powerpoint/2010/main" val="3527457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Extract Lexemes</a:t>
            </a:r>
          </a:p>
        </p:txBody>
      </p:sp>
      <p:sp>
        <p:nvSpPr>
          <p:cNvPr id="5" name="TextBox 4">
            <a:extLst>
              <a:ext uri="{FF2B5EF4-FFF2-40B4-BE49-F238E27FC236}">
                <a16:creationId xmlns:a16="http://schemas.microsoft.com/office/drawing/2014/main" id="{F95F585C-08A2-4E25-C421-EE2F31459D14}"/>
              </a:ext>
            </a:extLst>
          </p:cNvPr>
          <p:cNvSpPr txBox="1"/>
          <p:nvPr/>
        </p:nvSpPr>
        <p:spPr>
          <a:xfrm>
            <a:off x="611163" y="2530271"/>
            <a:ext cx="5893809" cy="2862322"/>
          </a:xfrm>
          <a:prstGeom prst="rect">
            <a:avLst/>
          </a:prstGeom>
          <a:noFill/>
        </p:spPr>
        <p:txBody>
          <a:bodyPr wrap="square">
            <a:spAutoFit/>
          </a:bodyPr>
          <a:lstStyle/>
          <a:p>
            <a:pPr marL="0" marR="0">
              <a:spcBef>
                <a:spcPts val="0"/>
              </a:spcBef>
              <a:spcAft>
                <a:spcPts val="0"/>
              </a:spcAft>
            </a:pPr>
            <a:r>
              <a:rPr lang="en-US" sz="18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The </a:t>
            </a:r>
            <a:r>
              <a:rPr lang="en-US" sz="1800" b="1" dirty="0" err="1">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extractLexeme</a:t>
            </a:r>
            <a:r>
              <a:rPr lang="en-US" sz="18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 checks whether the token is a number by inspecting if the initial characters match the patterns of numeric literals, including integers, floating-point numbers, hexadecimal, and binary representations. It handles various cases such as numbers with decimal points, exponents, and suffixes indicating the type of number. If the token matches any of these patterns, the function identifies the end of the numeric literal by iterating through the buffer until the complete number is captured.</a:t>
            </a:r>
            <a:endParaRPr lang="en-US"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EB6E00D-8B74-98FB-1CAC-660C2F7F7988}"/>
              </a:ext>
            </a:extLst>
          </p:cNvPr>
          <p:cNvPicPr>
            <a:picLocks noChangeAspect="1"/>
          </p:cNvPicPr>
          <p:nvPr/>
        </p:nvPicPr>
        <p:blipFill rotWithShape="1">
          <a:blip r:embed="rId3"/>
          <a:srcRect r="13057"/>
          <a:stretch/>
        </p:blipFill>
        <p:spPr bwMode="auto">
          <a:xfrm>
            <a:off x="6889234" y="583474"/>
            <a:ext cx="4742973" cy="5212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52387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Extract Lexemes</a:t>
            </a:r>
          </a:p>
        </p:txBody>
      </p:sp>
      <p:sp>
        <p:nvSpPr>
          <p:cNvPr id="5" name="TextBox 4">
            <a:extLst>
              <a:ext uri="{FF2B5EF4-FFF2-40B4-BE49-F238E27FC236}">
                <a16:creationId xmlns:a16="http://schemas.microsoft.com/office/drawing/2014/main" id="{F95F585C-08A2-4E25-C421-EE2F31459D14}"/>
              </a:ext>
            </a:extLst>
          </p:cNvPr>
          <p:cNvSpPr txBox="1"/>
          <p:nvPr/>
        </p:nvSpPr>
        <p:spPr>
          <a:xfrm>
            <a:off x="611163" y="2530271"/>
            <a:ext cx="5893809" cy="1754326"/>
          </a:xfrm>
          <a:prstGeom prst="rect">
            <a:avLst/>
          </a:prstGeom>
          <a:noFill/>
        </p:spPr>
        <p:txBody>
          <a:bodyPr wrap="square">
            <a:spAutoFit/>
          </a:bodyPr>
          <a:lstStyle/>
          <a:p>
            <a:pPr marL="0" marR="0">
              <a:spcBef>
                <a:spcPts val="0"/>
              </a:spcBef>
              <a:spcAft>
                <a:spcPts val="0"/>
              </a:spcAft>
            </a:pPr>
            <a:r>
              <a:rPr lang="en-US" sz="1800" kern="0" dirty="0">
                <a:solidFill>
                  <a:schemeClr val="bg1"/>
                </a:solidFill>
                <a:effectLst/>
                <a:latin typeface="Segoe UI" panose="020B0502040204020203" pitchFamily="34" charset="0"/>
                <a:ea typeface="Times New Roman" panose="02020603050405020304" pitchFamily="18" charset="0"/>
              </a:rPr>
              <a:t>Secondly, the function checks if the token is an identifier or a keyword by inspecting if the initial character is alphabetic or an underscore. It continues scanning the buffer until it reaches a character that </a:t>
            </a:r>
            <a:r>
              <a:rPr lang="en-US" sz="1800" kern="0" dirty="0" err="1">
                <a:solidFill>
                  <a:schemeClr val="bg1"/>
                </a:solidFill>
                <a:effectLst/>
                <a:latin typeface="Segoe UI" panose="020B0502040204020203" pitchFamily="34" charset="0"/>
                <a:ea typeface="Times New Roman" panose="02020603050405020304" pitchFamily="18" charset="0"/>
              </a:rPr>
              <a:t>doesnt</a:t>
            </a:r>
            <a:r>
              <a:rPr lang="en-US" sz="1800" kern="0" dirty="0">
                <a:solidFill>
                  <a:schemeClr val="bg1"/>
                </a:solidFill>
                <a:effectLst/>
                <a:latin typeface="Segoe UI" panose="020B0502040204020203" pitchFamily="34" charset="0"/>
                <a:ea typeface="Times New Roman" panose="02020603050405020304" pitchFamily="18" charset="0"/>
              </a:rPr>
              <a:t> belong to the identifier pattern, effectively extracting the entire identifier.</a:t>
            </a:r>
            <a:endParaRPr lang="en-US"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5AB27EE-BA3F-02DA-B032-5D304F5281CC}"/>
              </a:ext>
            </a:extLst>
          </p:cNvPr>
          <p:cNvPicPr>
            <a:picLocks noChangeAspect="1"/>
          </p:cNvPicPr>
          <p:nvPr/>
        </p:nvPicPr>
        <p:blipFill>
          <a:blip r:embed="rId3"/>
          <a:stretch>
            <a:fillRect/>
          </a:stretch>
        </p:blipFill>
        <p:spPr>
          <a:xfrm>
            <a:off x="6779352" y="494818"/>
            <a:ext cx="4729296" cy="5212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44164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Extract Lexemes</a:t>
            </a:r>
          </a:p>
        </p:txBody>
      </p:sp>
      <p:sp>
        <p:nvSpPr>
          <p:cNvPr id="5" name="TextBox 4">
            <a:extLst>
              <a:ext uri="{FF2B5EF4-FFF2-40B4-BE49-F238E27FC236}">
                <a16:creationId xmlns:a16="http://schemas.microsoft.com/office/drawing/2014/main" id="{F95F585C-08A2-4E25-C421-EE2F31459D14}"/>
              </a:ext>
            </a:extLst>
          </p:cNvPr>
          <p:cNvSpPr txBox="1"/>
          <p:nvPr/>
        </p:nvSpPr>
        <p:spPr>
          <a:xfrm>
            <a:off x="611164" y="2530271"/>
            <a:ext cx="5708614" cy="2862322"/>
          </a:xfrm>
          <a:prstGeom prst="rect">
            <a:avLst/>
          </a:prstGeom>
          <a:noFill/>
        </p:spPr>
        <p:txBody>
          <a:bodyPr wrap="square">
            <a:spAutoFit/>
          </a:bodyPr>
          <a:lstStyle/>
          <a:p>
            <a:pPr marL="0" marR="0" algn="l">
              <a:spcBef>
                <a:spcPts val="0"/>
              </a:spcBef>
              <a:spcAft>
                <a:spcPts val="0"/>
              </a:spcAft>
            </a:pPr>
            <a:r>
              <a:rPr lang="en-US" sz="1800" dirty="0">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Thirdly, it checks if the token is a multi-character operator by attempting to match it against predefined regular expressions representing assignment, logical, bitwise, relational, ternary, and unary operators. If a match is found, the function captures the operator, advancing the buffer position accordingly.</a:t>
            </a:r>
            <a:endParaRPr lang="en-US"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a:p>
            <a:r>
              <a:rPr lang="en-US" sz="1800" kern="0" dirty="0">
                <a:solidFill>
                  <a:schemeClr val="bg1"/>
                </a:solidFill>
                <a:effectLst/>
                <a:latin typeface="Segoe UI" panose="020B0502040204020203" pitchFamily="34" charset="0"/>
                <a:ea typeface="Times New Roman" panose="02020603050405020304" pitchFamily="18" charset="0"/>
              </a:rPr>
              <a:t>Finally, if none of the above patterns match, the function assumes the token is a single-character token, such as punctuation or special characters. It extracts the single character and returns it as the token.</a:t>
            </a:r>
            <a:endParaRPr lang="en-US" sz="1800" dirty="0">
              <a:solidFill>
                <a:schemeClr val="bg1"/>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C847DF9-A4CE-B35D-052B-2D9650E7C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388" y="2311941"/>
            <a:ext cx="4727448" cy="3080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0399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Is </a:t>
            </a:r>
            <a:r>
              <a:rPr lang="en-US" sz="3200" b="1" dirty="0" err="1">
                <a:solidFill>
                  <a:schemeClr val="bg1"/>
                </a:solidFill>
              </a:rPr>
              <a:t>Delimeter</a:t>
            </a:r>
            <a:endParaRPr lang="en-US" sz="3200" b="1" dirty="0">
              <a:solidFill>
                <a:schemeClr val="bg1"/>
              </a:solidFill>
            </a:endParaRPr>
          </a:p>
        </p:txBody>
      </p:sp>
      <p:pic>
        <p:nvPicPr>
          <p:cNvPr id="7" name="Picture 6" descr="A black background with text&#10;&#10;Description automatically generated">
            <a:extLst>
              <a:ext uri="{FF2B5EF4-FFF2-40B4-BE49-F238E27FC236}">
                <a16:creationId xmlns:a16="http://schemas.microsoft.com/office/drawing/2014/main" id="{D17ACDAC-2402-AB95-69A0-2171C8956B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436" y="2615336"/>
            <a:ext cx="9025128" cy="14420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F95F585C-08A2-4E25-C421-EE2F31459D14}"/>
              </a:ext>
            </a:extLst>
          </p:cNvPr>
          <p:cNvSpPr txBox="1"/>
          <p:nvPr/>
        </p:nvSpPr>
        <p:spPr>
          <a:xfrm>
            <a:off x="1537138" y="4622498"/>
            <a:ext cx="9412513" cy="1569660"/>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bg1"/>
                </a:solidFill>
              </a:rPr>
              <a:t>Determines if a character is a delimiter.</a:t>
            </a: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r>
              <a:rPr lang="en-US" sz="2400" dirty="0">
                <a:solidFill>
                  <a:schemeClr val="bg1"/>
                </a:solidFill>
              </a:rPr>
              <a:t>Compares the character with a predefined set of delimiters and returns true if it matches any.</a:t>
            </a:r>
          </a:p>
        </p:txBody>
      </p:sp>
    </p:spTree>
    <p:extLst>
      <p:ext uri="{BB962C8B-B14F-4D97-AF65-F5344CB8AC3E}">
        <p14:creationId xmlns:p14="http://schemas.microsoft.com/office/powerpoint/2010/main" val="2121848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515074" y="3136612"/>
            <a:ext cx="5580926" cy="584775"/>
          </a:xfrm>
          <a:prstGeom prst="rect">
            <a:avLst/>
          </a:prstGeom>
          <a:noFill/>
        </p:spPr>
        <p:txBody>
          <a:bodyPr wrap="square" rtlCol="0">
            <a:spAutoFit/>
          </a:bodyPr>
          <a:lstStyle/>
          <a:p>
            <a:r>
              <a:rPr lang="en-US" sz="3200" b="1" dirty="0">
                <a:solidFill>
                  <a:schemeClr val="bg1"/>
                </a:solidFill>
              </a:rPr>
              <a:t>Handle Token</a:t>
            </a:r>
          </a:p>
        </p:txBody>
      </p:sp>
      <p:pic>
        <p:nvPicPr>
          <p:cNvPr id="7" name="Picture 6">
            <a:extLst>
              <a:ext uri="{FF2B5EF4-FFF2-40B4-BE49-F238E27FC236}">
                <a16:creationId xmlns:a16="http://schemas.microsoft.com/office/drawing/2014/main" id="{49CA676C-4F3A-C67F-4BE4-6D3761470C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353" y="1356591"/>
            <a:ext cx="3893323"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CF7C598-7B93-DC01-7713-DE57A78B5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3571" y="1376513"/>
            <a:ext cx="3912539"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6525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515074" y="3136612"/>
            <a:ext cx="5580926" cy="584775"/>
          </a:xfrm>
          <a:prstGeom prst="rect">
            <a:avLst/>
          </a:prstGeom>
          <a:noFill/>
        </p:spPr>
        <p:txBody>
          <a:bodyPr wrap="square" rtlCol="0">
            <a:spAutoFit/>
          </a:bodyPr>
          <a:lstStyle/>
          <a:p>
            <a:r>
              <a:rPr lang="en-US" sz="3200" b="1" dirty="0">
                <a:solidFill>
                  <a:schemeClr val="bg1"/>
                </a:solidFill>
              </a:rPr>
              <a:t>Handle Token</a:t>
            </a:r>
          </a:p>
        </p:txBody>
      </p:sp>
      <p:pic>
        <p:nvPicPr>
          <p:cNvPr id="5" name="Picture 4">
            <a:extLst>
              <a:ext uri="{FF2B5EF4-FFF2-40B4-BE49-F238E27FC236}">
                <a16:creationId xmlns:a16="http://schemas.microsoft.com/office/drawing/2014/main" id="{811F89A9-19A3-BF5C-7C03-C2241AB1FAA4}"/>
              </a:ext>
            </a:extLst>
          </p:cNvPr>
          <p:cNvPicPr>
            <a:picLocks noChangeAspect="1"/>
          </p:cNvPicPr>
          <p:nvPr/>
        </p:nvPicPr>
        <p:blipFill>
          <a:blip r:embed="rId3"/>
          <a:stretch>
            <a:fillRect/>
          </a:stretch>
        </p:blipFill>
        <p:spPr>
          <a:xfrm>
            <a:off x="4164174" y="1242542"/>
            <a:ext cx="3863652"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B7ABB858-DC40-E140-6696-7FCE392FD0C2}"/>
              </a:ext>
            </a:extLst>
          </p:cNvPr>
          <p:cNvPicPr>
            <a:picLocks noChangeAspect="1"/>
          </p:cNvPicPr>
          <p:nvPr/>
        </p:nvPicPr>
        <p:blipFill>
          <a:blip r:embed="rId4"/>
          <a:stretch>
            <a:fillRect/>
          </a:stretch>
        </p:blipFill>
        <p:spPr>
          <a:xfrm>
            <a:off x="8217698" y="1264259"/>
            <a:ext cx="3865908"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0192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515074" y="3136612"/>
            <a:ext cx="5580926" cy="584775"/>
          </a:xfrm>
          <a:prstGeom prst="rect">
            <a:avLst/>
          </a:prstGeom>
          <a:noFill/>
        </p:spPr>
        <p:txBody>
          <a:bodyPr wrap="square" rtlCol="0">
            <a:spAutoFit/>
          </a:bodyPr>
          <a:lstStyle/>
          <a:p>
            <a:r>
              <a:rPr lang="en-US" sz="3200" b="1" dirty="0">
                <a:solidFill>
                  <a:schemeClr val="bg1"/>
                </a:solidFill>
              </a:rPr>
              <a:t>Handle Token</a:t>
            </a:r>
          </a:p>
        </p:txBody>
      </p:sp>
      <p:pic>
        <p:nvPicPr>
          <p:cNvPr id="7" name="Picture 6">
            <a:extLst>
              <a:ext uri="{FF2B5EF4-FFF2-40B4-BE49-F238E27FC236}">
                <a16:creationId xmlns:a16="http://schemas.microsoft.com/office/drawing/2014/main" id="{4CD23E70-DD81-C87E-133A-301180109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610" y="1264258"/>
            <a:ext cx="3413281"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DBABB6CC-D89C-6850-97FE-DFFDA98C63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7873" y="1264258"/>
            <a:ext cx="4477145" cy="5120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34957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347241" y="2921168"/>
            <a:ext cx="6192456" cy="1015663"/>
          </a:xfrm>
          <a:prstGeom prst="rect">
            <a:avLst/>
          </a:prstGeom>
          <a:noFill/>
        </p:spPr>
        <p:txBody>
          <a:bodyPr wrap="square" rtlCol="0">
            <a:spAutoFit/>
          </a:bodyPr>
          <a:lstStyle/>
          <a:p>
            <a:pPr algn="ctr"/>
            <a:r>
              <a:rPr lang="en-US" sz="6000" b="1" dirty="0" err="1">
                <a:solidFill>
                  <a:srgbClr val="FF0000"/>
                </a:solidFill>
              </a:rPr>
              <a:t>Lexer</a:t>
            </a:r>
            <a:r>
              <a:rPr lang="en-US" sz="6000" b="1" dirty="0">
                <a:solidFill>
                  <a:srgbClr val="FF0000"/>
                </a:solidFill>
              </a:rPr>
              <a:t> GUI</a:t>
            </a:r>
          </a:p>
        </p:txBody>
      </p:sp>
    </p:spTree>
    <p:extLst>
      <p:ext uri="{BB962C8B-B14F-4D97-AF65-F5344CB8AC3E}">
        <p14:creationId xmlns:p14="http://schemas.microsoft.com/office/powerpoint/2010/main" val="32611456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4">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128017" y="260264"/>
            <a:ext cx="3375873" cy="707886"/>
          </a:xfrm>
          <a:prstGeom prst="rect">
            <a:avLst/>
          </a:prstGeom>
          <a:noFill/>
        </p:spPr>
        <p:txBody>
          <a:bodyPr wrap="square" rtlCol="0">
            <a:spAutoFit/>
          </a:bodyPr>
          <a:lstStyle/>
          <a:p>
            <a:pPr algn="ctr"/>
            <a:r>
              <a:rPr lang="en-US" sz="4000" b="1" dirty="0" err="1">
                <a:solidFill>
                  <a:srgbClr val="FF0000"/>
                </a:solidFill>
              </a:rPr>
              <a:t>Lexer</a:t>
            </a:r>
            <a:r>
              <a:rPr lang="en-US" sz="4000" b="1" dirty="0">
                <a:solidFill>
                  <a:srgbClr val="FF0000"/>
                </a:solidFill>
              </a:rPr>
              <a:t> GUI</a:t>
            </a:r>
          </a:p>
        </p:txBody>
      </p:sp>
      <p:pic>
        <p:nvPicPr>
          <p:cNvPr id="5" name="WhatsApp Video 2024-05-11 at 23.35.46_20d1dbdd">
            <a:hlinkClick r:id="" action="ppaction://media"/>
            <a:extLst>
              <a:ext uri="{FF2B5EF4-FFF2-40B4-BE49-F238E27FC236}">
                <a16:creationId xmlns:a16="http://schemas.microsoft.com/office/drawing/2014/main" id="{246F0684-77F2-3AB1-CC68-92E51CFAC0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07590" y="1042028"/>
            <a:ext cx="7922794" cy="5166748"/>
          </a:xfrm>
          <a:prstGeom prst="roundRect">
            <a:avLst>
              <a:gd name="adj" fmla="val 5439"/>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384697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descr="A computer with code on the screen&#10;&#10;Description automatically generated">
            <a:extLst>
              <a:ext uri="{FF2B5EF4-FFF2-40B4-BE49-F238E27FC236}">
                <a16:creationId xmlns:a16="http://schemas.microsoft.com/office/drawing/2014/main" id="{41EACF4F-5C73-5480-BA24-653ED7ECE39D}"/>
              </a:ext>
            </a:extLst>
          </p:cNvPr>
          <p:cNvPicPr>
            <a:picLocks noChangeAspect="1"/>
          </p:cNvPicPr>
          <p:nvPr/>
        </p:nvPicPr>
        <p:blipFill rotWithShape="1">
          <a:blip r:embed="rId3">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12" name="TextBox 11">
            <a:extLst>
              <a:ext uri="{FF2B5EF4-FFF2-40B4-BE49-F238E27FC236}">
                <a16:creationId xmlns:a16="http://schemas.microsoft.com/office/drawing/2014/main" id="{D15E47DC-3B79-5FCD-64E1-D371FFDC7A9D}"/>
              </a:ext>
            </a:extLst>
          </p:cNvPr>
          <p:cNvSpPr txBox="1"/>
          <p:nvPr/>
        </p:nvSpPr>
        <p:spPr>
          <a:xfrm>
            <a:off x="535202" y="457200"/>
            <a:ext cx="4657725" cy="707886"/>
          </a:xfrm>
          <a:prstGeom prst="rect">
            <a:avLst/>
          </a:prstGeom>
          <a:noFill/>
        </p:spPr>
        <p:txBody>
          <a:bodyPr wrap="square" rtlCol="0">
            <a:spAutoFit/>
          </a:bodyPr>
          <a:lstStyle/>
          <a:p>
            <a:r>
              <a:rPr lang="en-US" sz="4000" b="1" dirty="0">
                <a:solidFill>
                  <a:srgbClr val="FF0000"/>
                </a:solidFill>
              </a:rPr>
              <a:t>Table of Contents</a:t>
            </a:r>
          </a:p>
        </p:txBody>
      </p:sp>
      <p:sp>
        <p:nvSpPr>
          <p:cNvPr id="13" name="TextBox 12">
            <a:extLst>
              <a:ext uri="{FF2B5EF4-FFF2-40B4-BE49-F238E27FC236}">
                <a16:creationId xmlns:a16="http://schemas.microsoft.com/office/drawing/2014/main" id="{0CBC73D8-7E6D-61A0-673B-BB157D067C21}"/>
              </a:ext>
            </a:extLst>
          </p:cNvPr>
          <p:cNvSpPr txBox="1"/>
          <p:nvPr/>
        </p:nvSpPr>
        <p:spPr>
          <a:xfrm>
            <a:off x="1438275" y="2605928"/>
            <a:ext cx="4657725" cy="584775"/>
          </a:xfrm>
          <a:prstGeom prst="rect">
            <a:avLst/>
          </a:prstGeom>
          <a:noFill/>
        </p:spPr>
        <p:txBody>
          <a:bodyPr wrap="square" rtlCol="0">
            <a:spAutoFit/>
          </a:bodyPr>
          <a:lstStyle/>
          <a:p>
            <a:r>
              <a:rPr lang="en-US" sz="3200" b="1" dirty="0" err="1">
                <a:solidFill>
                  <a:schemeClr val="bg1"/>
                </a:solidFill>
              </a:rPr>
              <a:t>Lexer</a:t>
            </a:r>
            <a:endParaRPr lang="en-US" b="1" dirty="0">
              <a:solidFill>
                <a:schemeClr val="bg1"/>
              </a:solidFill>
            </a:endParaRPr>
          </a:p>
        </p:txBody>
      </p:sp>
      <p:sp>
        <p:nvSpPr>
          <p:cNvPr id="17" name="TextBox 16">
            <a:extLst>
              <a:ext uri="{FF2B5EF4-FFF2-40B4-BE49-F238E27FC236}">
                <a16:creationId xmlns:a16="http://schemas.microsoft.com/office/drawing/2014/main" id="{D1E18135-EFB2-EE24-17F1-A0B98520B5E8}"/>
              </a:ext>
            </a:extLst>
          </p:cNvPr>
          <p:cNvSpPr txBox="1"/>
          <p:nvPr/>
        </p:nvSpPr>
        <p:spPr>
          <a:xfrm>
            <a:off x="1438274" y="4512502"/>
            <a:ext cx="4657725" cy="584775"/>
          </a:xfrm>
          <a:prstGeom prst="rect">
            <a:avLst/>
          </a:prstGeom>
          <a:noFill/>
        </p:spPr>
        <p:txBody>
          <a:bodyPr wrap="square" rtlCol="0">
            <a:spAutoFit/>
          </a:bodyPr>
          <a:lstStyle/>
          <a:p>
            <a:r>
              <a:rPr lang="en-US" sz="3200" b="1" dirty="0">
                <a:solidFill>
                  <a:schemeClr val="bg1"/>
                </a:solidFill>
              </a:rPr>
              <a:t>Parser</a:t>
            </a:r>
          </a:p>
        </p:txBody>
      </p:sp>
      <p:sp>
        <p:nvSpPr>
          <p:cNvPr id="18" name="TextBox 17">
            <a:extLst>
              <a:ext uri="{FF2B5EF4-FFF2-40B4-BE49-F238E27FC236}">
                <a16:creationId xmlns:a16="http://schemas.microsoft.com/office/drawing/2014/main" id="{6F78A4FD-8124-FAD4-A528-DF4384CEAC08}"/>
              </a:ext>
            </a:extLst>
          </p:cNvPr>
          <p:cNvSpPr txBox="1"/>
          <p:nvPr/>
        </p:nvSpPr>
        <p:spPr>
          <a:xfrm>
            <a:off x="1438274" y="5464291"/>
            <a:ext cx="4657725" cy="584775"/>
          </a:xfrm>
          <a:prstGeom prst="rect">
            <a:avLst/>
          </a:prstGeom>
          <a:noFill/>
        </p:spPr>
        <p:txBody>
          <a:bodyPr wrap="square" rtlCol="0">
            <a:spAutoFit/>
          </a:bodyPr>
          <a:lstStyle/>
          <a:p>
            <a:r>
              <a:rPr lang="en-US" sz="3200" b="1" dirty="0">
                <a:solidFill>
                  <a:schemeClr val="bg1"/>
                </a:solidFill>
              </a:rPr>
              <a:t>Parse Tree</a:t>
            </a:r>
          </a:p>
        </p:txBody>
      </p:sp>
      <p:sp>
        <p:nvSpPr>
          <p:cNvPr id="20" name="TextBox 19">
            <a:extLst>
              <a:ext uri="{FF2B5EF4-FFF2-40B4-BE49-F238E27FC236}">
                <a16:creationId xmlns:a16="http://schemas.microsoft.com/office/drawing/2014/main" id="{EABB1075-D149-5290-B657-4D692B1488F4}"/>
              </a:ext>
            </a:extLst>
          </p:cNvPr>
          <p:cNvSpPr txBox="1"/>
          <p:nvPr/>
        </p:nvSpPr>
        <p:spPr>
          <a:xfrm>
            <a:off x="962616" y="1654139"/>
            <a:ext cx="4657725" cy="584775"/>
          </a:xfrm>
          <a:prstGeom prst="rect">
            <a:avLst/>
          </a:prstGeom>
          <a:noFill/>
        </p:spPr>
        <p:txBody>
          <a:bodyPr wrap="square" rtlCol="0">
            <a:spAutoFit/>
          </a:bodyPr>
          <a:lstStyle/>
          <a:p>
            <a:r>
              <a:rPr lang="en-US" sz="3200" b="1" dirty="0">
                <a:solidFill>
                  <a:schemeClr val="bg1"/>
                </a:solidFill>
              </a:rPr>
              <a:t>Phase I</a:t>
            </a:r>
            <a:endParaRPr lang="en-US" b="1" dirty="0">
              <a:solidFill>
                <a:schemeClr val="bg1"/>
              </a:solidFill>
            </a:endParaRPr>
          </a:p>
        </p:txBody>
      </p:sp>
      <p:sp>
        <p:nvSpPr>
          <p:cNvPr id="21" name="TextBox 20">
            <a:extLst>
              <a:ext uri="{FF2B5EF4-FFF2-40B4-BE49-F238E27FC236}">
                <a16:creationId xmlns:a16="http://schemas.microsoft.com/office/drawing/2014/main" id="{F3F454AD-EEB5-5E03-681E-14ADF0A2DBB5}"/>
              </a:ext>
            </a:extLst>
          </p:cNvPr>
          <p:cNvSpPr txBox="1"/>
          <p:nvPr/>
        </p:nvSpPr>
        <p:spPr>
          <a:xfrm>
            <a:off x="962615" y="3560713"/>
            <a:ext cx="4657725" cy="584775"/>
          </a:xfrm>
          <a:prstGeom prst="rect">
            <a:avLst/>
          </a:prstGeom>
          <a:noFill/>
        </p:spPr>
        <p:txBody>
          <a:bodyPr wrap="square" rtlCol="0">
            <a:spAutoFit/>
          </a:bodyPr>
          <a:lstStyle/>
          <a:p>
            <a:r>
              <a:rPr lang="en-US" sz="3200" b="1" dirty="0">
                <a:solidFill>
                  <a:schemeClr val="bg1"/>
                </a:solidFill>
              </a:rPr>
              <a:t>Phase II</a:t>
            </a:r>
            <a:endParaRPr lang="en-US" b="1" dirty="0">
              <a:solidFill>
                <a:schemeClr val="bg1"/>
              </a:solidFill>
            </a:endParaRPr>
          </a:p>
        </p:txBody>
      </p:sp>
    </p:spTree>
    <p:extLst>
      <p:ext uri="{BB962C8B-B14F-4D97-AF65-F5344CB8AC3E}">
        <p14:creationId xmlns:p14="http://schemas.microsoft.com/office/powerpoint/2010/main" val="263646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347241" y="2459504"/>
            <a:ext cx="6192456" cy="1938992"/>
          </a:xfrm>
          <a:prstGeom prst="rect">
            <a:avLst/>
          </a:prstGeom>
          <a:noFill/>
        </p:spPr>
        <p:txBody>
          <a:bodyPr wrap="square" rtlCol="0">
            <a:spAutoFit/>
          </a:bodyPr>
          <a:lstStyle/>
          <a:p>
            <a:pPr algn="ctr"/>
            <a:r>
              <a:rPr lang="en-US" sz="6000" b="1" dirty="0">
                <a:solidFill>
                  <a:srgbClr val="FF0000"/>
                </a:solidFill>
              </a:rPr>
              <a:t>End of Class </a:t>
            </a:r>
            <a:r>
              <a:rPr lang="en-US" sz="6000" b="1" dirty="0" err="1">
                <a:solidFill>
                  <a:srgbClr val="FF0000"/>
                </a:solidFill>
              </a:rPr>
              <a:t>Lexer</a:t>
            </a:r>
            <a:endParaRPr lang="en-US" sz="6000" b="1" dirty="0">
              <a:solidFill>
                <a:srgbClr val="FF0000"/>
              </a:solidFill>
            </a:endParaRPr>
          </a:p>
        </p:txBody>
      </p:sp>
    </p:spTree>
    <p:extLst>
      <p:ext uri="{BB962C8B-B14F-4D97-AF65-F5344CB8AC3E}">
        <p14:creationId xmlns:p14="http://schemas.microsoft.com/office/powerpoint/2010/main" val="3899258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7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983848" y="2459504"/>
            <a:ext cx="10741306" cy="1938992"/>
          </a:xfrm>
          <a:prstGeom prst="rect">
            <a:avLst/>
          </a:prstGeom>
          <a:noFill/>
        </p:spPr>
        <p:txBody>
          <a:bodyPr wrap="square" rtlCol="0">
            <a:spAutoFit/>
          </a:bodyPr>
          <a:lstStyle/>
          <a:p>
            <a:pPr algn="ctr"/>
            <a:r>
              <a:rPr lang="en-US" sz="6000" b="1" dirty="0">
                <a:solidFill>
                  <a:srgbClr val="FF0000"/>
                </a:solidFill>
              </a:rPr>
              <a:t>Wait a Minute!</a:t>
            </a:r>
          </a:p>
          <a:p>
            <a:pPr algn="ctr"/>
            <a:r>
              <a:rPr lang="en-US" sz="6000" b="1" dirty="0">
                <a:solidFill>
                  <a:srgbClr val="FF0000"/>
                </a:solidFill>
              </a:rPr>
              <a:t>I Think We Forgot Something!</a:t>
            </a:r>
          </a:p>
        </p:txBody>
      </p:sp>
    </p:spTree>
    <p:extLst>
      <p:ext uri="{BB962C8B-B14F-4D97-AF65-F5344CB8AC3E}">
        <p14:creationId xmlns:p14="http://schemas.microsoft.com/office/powerpoint/2010/main" val="4218922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347241" y="2459504"/>
            <a:ext cx="6192456" cy="1015663"/>
          </a:xfrm>
          <a:prstGeom prst="rect">
            <a:avLst/>
          </a:prstGeom>
          <a:noFill/>
        </p:spPr>
        <p:txBody>
          <a:bodyPr wrap="square" rtlCol="0">
            <a:spAutoFit/>
          </a:bodyPr>
          <a:lstStyle/>
          <a:p>
            <a:pPr algn="ctr"/>
            <a:r>
              <a:rPr lang="en-US" sz="6000" b="1" dirty="0">
                <a:solidFill>
                  <a:srgbClr val="FF0000"/>
                </a:solidFill>
              </a:rPr>
              <a:t>Testing </a:t>
            </a:r>
            <a:r>
              <a:rPr lang="en-US" sz="6000" b="1" dirty="0" err="1">
                <a:solidFill>
                  <a:srgbClr val="FF0000"/>
                </a:solidFill>
              </a:rPr>
              <a:t>Lexer</a:t>
            </a:r>
            <a:r>
              <a:rPr lang="en-US" sz="6000" b="1" dirty="0">
                <a:solidFill>
                  <a:srgbClr val="FF0000"/>
                </a:solidFill>
              </a:rPr>
              <a:t> </a:t>
            </a:r>
          </a:p>
        </p:txBody>
      </p:sp>
    </p:spTree>
    <p:extLst>
      <p:ext uri="{BB962C8B-B14F-4D97-AF65-F5344CB8AC3E}">
        <p14:creationId xmlns:p14="http://schemas.microsoft.com/office/powerpoint/2010/main" val="1139648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1</a:t>
            </a:r>
          </a:p>
        </p:txBody>
      </p:sp>
      <p:pic>
        <p:nvPicPr>
          <p:cNvPr id="7" name="Picture 6">
            <a:extLst>
              <a:ext uri="{FF2B5EF4-FFF2-40B4-BE49-F238E27FC236}">
                <a16:creationId xmlns:a16="http://schemas.microsoft.com/office/drawing/2014/main" id="{625C4B0D-138C-7153-F6B7-5DA537A7063B}"/>
              </a:ext>
            </a:extLst>
          </p:cNvPr>
          <p:cNvPicPr>
            <a:picLocks noChangeAspect="1"/>
          </p:cNvPicPr>
          <p:nvPr/>
        </p:nvPicPr>
        <p:blipFill rotWithShape="1">
          <a:blip r:embed="rId3"/>
          <a:srcRect l="18842" r="18201"/>
          <a:stretch/>
        </p:blipFill>
        <p:spPr>
          <a:xfrm>
            <a:off x="772653" y="1927230"/>
            <a:ext cx="10646693" cy="3929559"/>
          </a:xfrm>
          <a:prstGeom prst="rect">
            <a:avLst/>
          </a:prstGeom>
        </p:spPr>
      </p:pic>
      <p:sp>
        <p:nvSpPr>
          <p:cNvPr id="8" name="Rectangle 7">
            <a:extLst>
              <a:ext uri="{FF2B5EF4-FFF2-40B4-BE49-F238E27FC236}">
                <a16:creationId xmlns:a16="http://schemas.microsoft.com/office/drawing/2014/main" id="{3E0493A6-5BB7-1640-9FF8-7E5A826D9DB2}"/>
              </a:ext>
            </a:extLst>
          </p:cNvPr>
          <p:cNvSpPr/>
          <p:nvPr/>
        </p:nvSpPr>
        <p:spPr>
          <a:xfrm>
            <a:off x="5347504" y="636608"/>
            <a:ext cx="6071842"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spTree>
    <p:extLst>
      <p:ext uri="{BB962C8B-B14F-4D97-AF65-F5344CB8AC3E}">
        <p14:creationId xmlns:p14="http://schemas.microsoft.com/office/powerpoint/2010/main" val="37484193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2</a:t>
            </a:r>
          </a:p>
        </p:txBody>
      </p:sp>
      <p:sp>
        <p:nvSpPr>
          <p:cNvPr id="8" name="Rectangle 7">
            <a:extLst>
              <a:ext uri="{FF2B5EF4-FFF2-40B4-BE49-F238E27FC236}">
                <a16:creationId xmlns:a16="http://schemas.microsoft.com/office/drawing/2014/main" id="{3E0493A6-5BB7-1640-9FF8-7E5A826D9DB2}"/>
              </a:ext>
            </a:extLst>
          </p:cNvPr>
          <p:cNvSpPr/>
          <p:nvPr/>
        </p:nvSpPr>
        <p:spPr>
          <a:xfrm>
            <a:off x="5347504" y="636608"/>
            <a:ext cx="6071842"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pic>
        <p:nvPicPr>
          <p:cNvPr id="6" name="Picture 5">
            <a:extLst>
              <a:ext uri="{FF2B5EF4-FFF2-40B4-BE49-F238E27FC236}">
                <a16:creationId xmlns:a16="http://schemas.microsoft.com/office/drawing/2014/main" id="{A977F1A6-392D-0335-D3CC-4E8F9AA342FC}"/>
              </a:ext>
            </a:extLst>
          </p:cNvPr>
          <p:cNvPicPr>
            <a:picLocks noChangeAspect="1"/>
          </p:cNvPicPr>
          <p:nvPr/>
        </p:nvPicPr>
        <p:blipFill>
          <a:blip r:embed="rId3"/>
          <a:stretch>
            <a:fillRect/>
          </a:stretch>
        </p:blipFill>
        <p:spPr>
          <a:xfrm>
            <a:off x="775730" y="2254845"/>
            <a:ext cx="10643616" cy="3233282"/>
          </a:xfrm>
          <a:prstGeom prst="rect">
            <a:avLst/>
          </a:prstGeom>
        </p:spPr>
      </p:pic>
    </p:spTree>
    <p:extLst>
      <p:ext uri="{BB962C8B-B14F-4D97-AF65-F5344CB8AC3E}">
        <p14:creationId xmlns:p14="http://schemas.microsoft.com/office/powerpoint/2010/main" val="2653099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3</a:t>
            </a:r>
          </a:p>
        </p:txBody>
      </p:sp>
      <p:sp>
        <p:nvSpPr>
          <p:cNvPr id="8" name="Rectangle 7">
            <a:extLst>
              <a:ext uri="{FF2B5EF4-FFF2-40B4-BE49-F238E27FC236}">
                <a16:creationId xmlns:a16="http://schemas.microsoft.com/office/drawing/2014/main" id="{3E0493A6-5BB7-1640-9FF8-7E5A826D9DB2}"/>
              </a:ext>
            </a:extLst>
          </p:cNvPr>
          <p:cNvSpPr/>
          <p:nvPr/>
        </p:nvSpPr>
        <p:spPr>
          <a:xfrm>
            <a:off x="5347504" y="636608"/>
            <a:ext cx="6071842"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pic>
        <p:nvPicPr>
          <p:cNvPr id="6" name="Picture 5">
            <a:extLst>
              <a:ext uri="{FF2B5EF4-FFF2-40B4-BE49-F238E27FC236}">
                <a16:creationId xmlns:a16="http://schemas.microsoft.com/office/drawing/2014/main" id="{2F03A5E0-AC14-DD02-27D0-56D1AF9A15D1}"/>
              </a:ext>
            </a:extLst>
          </p:cNvPr>
          <p:cNvPicPr>
            <a:picLocks noChangeAspect="1"/>
          </p:cNvPicPr>
          <p:nvPr/>
        </p:nvPicPr>
        <p:blipFill>
          <a:blip r:embed="rId3"/>
          <a:stretch>
            <a:fillRect/>
          </a:stretch>
        </p:blipFill>
        <p:spPr>
          <a:xfrm>
            <a:off x="775730" y="1922557"/>
            <a:ext cx="10643616" cy="4770681"/>
          </a:xfrm>
          <a:prstGeom prst="rect">
            <a:avLst/>
          </a:prstGeom>
        </p:spPr>
      </p:pic>
    </p:spTree>
    <p:extLst>
      <p:ext uri="{BB962C8B-B14F-4D97-AF65-F5344CB8AC3E}">
        <p14:creationId xmlns:p14="http://schemas.microsoft.com/office/powerpoint/2010/main" val="32820879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4</a:t>
            </a:r>
          </a:p>
        </p:txBody>
      </p:sp>
      <p:sp>
        <p:nvSpPr>
          <p:cNvPr id="8" name="Rectangle 7">
            <a:extLst>
              <a:ext uri="{FF2B5EF4-FFF2-40B4-BE49-F238E27FC236}">
                <a16:creationId xmlns:a16="http://schemas.microsoft.com/office/drawing/2014/main" id="{3E0493A6-5BB7-1640-9FF8-7E5A826D9DB2}"/>
              </a:ext>
            </a:extLst>
          </p:cNvPr>
          <p:cNvSpPr/>
          <p:nvPr/>
        </p:nvSpPr>
        <p:spPr>
          <a:xfrm>
            <a:off x="5347504" y="636608"/>
            <a:ext cx="3988399"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pic>
        <p:nvPicPr>
          <p:cNvPr id="6" name="Picture 5">
            <a:extLst>
              <a:ext uri="{FF2B5EF4-FFF2-40B4-BE49-F238E27FC236}">
                <a16:creationId xmlns:a16="http://schemas.microsoft.com/office/drawing/2014/main" id="{48FAA2F4-2C47-4C7A-6702-58B4A1AB53B2}"/>
              </a:ext>
            </a:extLst>
          </p:cNvPr>
          <p:cNvPicPr>
            <a:picLocks noChangeAspect="1"/>
          </p:cNvPicPr>
          <p:nvPr/>
        </p:nvPicPr>
        <p:blipFill>
          <a:blip r:embed="rId3"/>
          <a:stretch>
            <a:fillRect/>
          </a:stretch>
        </p:blipFill>
        <p:spPr>
          <a:xfrm>
            <a:off x="2546430" y="1899585"/>
            <a:ext cx="6789473" cy="4618164"/>
          </a:xfrm>
          <a:prstGeom prst="rect">
            <a:avLst/>
          </a:prstGeom>
        </p:spPr>
      </p:pic>
    </p:spTree>
    <p:extLst>
      <p:ext uri="{BB962C8B-B14F-4D97-AF65-F5344CB8AC3E}">
        <p14:creationId xmlns:p14="http://schemas.microsoft.com/office/powerpoint/2010/main" val="2617975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5</a:t>
            </a:r>
          </a:p>
        </p:txBody>
      </p:sp>
      <p:sp>
        <p:nvSpPr>
          <p:cNvPr id="8" name="Rectangle 7">
            <a:extLst>
              <a:ext uri="{FF2B5EF4-FFF2-40B4-BE49-F238E27FC236}">
                <a16:creationId xmlns:a16="http://schemas.microsoft.com/office/drawing/2014/main" id="{3E0493A6-5BB7-1640-9FF8-7E5A826D9DB2}"/>
              </a:ext>
            </a:extLst>
          </p:cNvPr>
          <p:cNvSpPr/>
          <p:nvPr/>
        </p:nvSpPr>
        <p:spPr>
          <a:xfrm>
            <a:off x="5347504" y="636608"/>
            <a:ext cx="6071842"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pic>
        <p:nvPicPr>
          <p:cNvPr id="6" name="Picture 5">
            <a:extLst>
              <a:ext uri="{FF2B5EF4-FFF2-40B4-BE49-F238E27FC236}">
                <a16:creationId xmlns:a16="http://schemas.microsoft.com/office/drawing/2014/main" id="{FADD389B-1AF2-C107-A79F-48BAE95FAC77}"/>
              </a:ext>
            </a:extLst>
          </p:cNvPr>
          <p:cNvPicPr>
            <a:picLocks noChangeAspect="1"/>
          </p:cNvPicPr>
          <p:nvPr/>
        </p:nvPicPr>
        <p:blipFill>
          <a:blip r:embed="rId3"/>
          <a:stretch>
            <a:fillRect/>
          </a:stretch>
        </p:blipFill>
        <p:spPr>
          <a:xfrm>
            <a:off x="775730" y="2013428"/>
            <a:ext cx="10643616" cy="3773961"/>
          </a:xfrm>
          <a:prstGeom prst="rect">
            <a:avLst/>
          </a:prstGeom>
        </p:spPr>
      </p:pic>
    </p:spTree>
    <p:extLst>
      <p:ext uri="{BB962C8B-B14F-4D97-AF65-F5344CB8AC3E}">
        <p14:creationId xmlns:p14="http://schemas.microsoft.com/office/powerpoint/2010/main" val="3125259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Test Case 6</a:t>
            </a:r>
          </a:p>
        </p:txBody>
      </p:sp>
      <p:sp>
        <p:nvSpPr>
          <p:cNvPr id="8" name="Rectangle 7">
            <a:extLst>
              <a:ext uri="{FF2B5EF4-FFF2-40B4-BE49-F238E27FC236}">
                <a16:creationId xmlns:a16="http://schemas.microsoft.com/office/drawing/2014/main" id="{3E0493A6-5BB7-1640-9FF8-7E5A826D9DB2}"/>
              </a:ext>
            </a:extLst>
          </p:cNvPr>
          <p:cNvSpPr/>
          <p:nvPr/>
        </p:nvSpPr>
        <p:spPr>
          <a:xfrm>
            <a:off x="5347504" y="636608"/>
            <a:ext cx="6071842" cy="112118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SUCCESS</a:t>
            </a:r>
          </a:p>
        </p:txBody>
      </p:sp>
      <p:pic>
        <p:nvPicPr>
          <p:cNvPr id="6" name="Picture 5">
            <a:extLst>
              <a:ext uri="{FF2B5EF4-FFF2-40B4-BE49-F238E27FC236}">
                <a16:creationId xmlns:a16="http://schemas.microsoft.com/office/drawing/2014/main" id="{48D05A68-7C2D-097C-F1DE-4701036FFD02}"/>
              </a:ext>
            </a:extLst>
          </p:cNvPr>
          <p:cNvPicPr>
            <a:picLocks noChangeAspect="1"/>
          </p:cNvPicPr>
          <p:nvPr/>
        </p:nvPicPr>
        <p:blipFill>
          <a:blip r:embed="rId3"/>
          <a:stretch>
            <a:fillRect/>
          </a:stretch>
        </p:blipFill>
        <p:spPr>
          <a:xfrm>
            <a:off x="774192" y="2163018"/>
            <a:ext cx="10643616" cy="1898111"/>
          </a:xfrm>
          <a:prstGeom prst="rect">
            <a:avLst/>
          </a:prstGeom>
        </p:spPr>
      </p:pic>
    </p:spTree>
    <p:extLst>
      <p:ext uri="{BB962C8B-B14F-4D97-AF65-F5344CB8AC3E}">
        <p14:creationId xmlns:p14="http://schemas.microsoft.com/office/powerpoint/2010/main" val="633152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1215" y="2921168"/>
            <a:ext cx="11169569" cy="1015663"/>
          </a:xfrm>
          <a:prstGeom prst="rect">
            <a:avLst/>
          </a:prstGeom>
          <a:noFill/>
        </p:spPr>
        <p:txBody>
          <a:bodyPr wrap="square" rtlCol="0">
            <a:spAutoFit/>
          </a:bodyPr>
          <a:lstStyle/>
          <a:p>
            <a:pPr algn="ctr"/>
            <a:r>
              <a:rPr lang="en-US" sz="6000" b="1" dirty="0">
                <a:solidFill>
                  <a:srgbClr val="FF0000"/>
                </a:solidFill>
              </a:rPr>
              <a:t>End of </a:t>
            </a:r>
            <a:r>
              <a:rPr lang="en-US" sz="6000" b="1" dirty="0" err="1">
                <a:solidFill>
                  <a:srgbClr val="FF0000"/>
                </a:solidFill>
              </a:rPr>
              <a:t>Lexer</a:t>
            </a:r>
            <a:r>
              <a:rPr lang="en-US" sz="6000" b="1" dirty="0">
                <a:solidFill>
                  <a:srgbClr val="FF0000"/>
                </a:solidFill>
              </a:rPr>
              <a:t> Implementation</a:t>
            </a:r>
          </a:p>
        </p:txBody>
      </p:sp>
    </p:spTree>
    <p:extLst>
      <p:ext uri="{BB962C8B-B14F-4D97-AF65-F5344CB8AC3E}">
        <p14:creationId xmlns:p14="http://schemas.microsoft.com/office/powerpoint/2010/main" val="208030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225706" y="2921168"/>
            <a:ext cx="5870294" cy="1015663"/>
          </a:xfrm>
          <a:prstGeom prst="rect">
            <a:avLst/>
          </a:prstGeom>
          <a:noFill/>
        </p:spPr>
        <p:txBody>
          <a:bodyPr wrap="square" rtlCol="0">
            <a:spAutoFit/>
          </a:bodyPr>
          <a:lstStyle/>
          <a:p>
            <a:pPr algn="ctr"/>
            <a:r>
              <a:rPr lang="en-US" sz="6000" b="1" dirty="0">
                <a:solidFill>
                  <a:srgbClr val="FF0000"/>
                </a:solidFill>
              </a:rPr>
              <a:t>Phase I  </a:t>
            </a:r>
            <a:r>
              <a:rPr lang="en-US" sz="6000" b="1" dirty="0" err="1">
                <a:solidFill>
                  <a:srgbClr val="FF0000"/>
                </a:solidFill>
              </a:rPr>
              <a:t>Lexer</a:t>
            </a:r>
            <a:endParaRPr lang="en-US" sz="6000" b="1" dirty="0">
              <a:solidFill>
                <a:srgbClr val="FF0000"/>
              </a:solidFill>
            </a:endParaRPr>
          </a:p>
        </p:txBody>
      </p:sp>
    </p:spTree>
    <p:extLst>
      <p:ext uri="{BB962C8B-B14F-4D97-AF65-F5344CB8AC3E}">
        <p14:creationId xmlns:p14="http://schemas.microsoft.com/office/powerpoint/2010/main" val="35666753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225706" y="2830025"/>
            <a:ext cx="5653886" cy="1938992"/>
          </a:xfrm>
          <a:prstGeom prst="rect">
            <a:avLst/>
          </a:prstGeom>
          <a:noFill/>
        </p:spPr>
        <p:txBody>
          <a:bodyPr wrap="square" rtlCol="0">
            <a:spAutoFit/>
          </a:bodyPr>
          <a:lstStyle/>
          <a:p>
            <a:pPr algn="ctr"/>
            <a:r>
              <a:rPr lang="en-US" sz="6000" b="1" dirty="0">
                <a:solidFill>
                  <a:srgbClr val="FF0000"/>
                </a:solidFill>
              </a:rPr>
              <a:t>Phase II  Symbol Table</a:t>
            </a:r>
          </a:p>
        </p:txBody>
      </p:sp>
    </p:spTree>
    <p:extLst>
      <p:ext uri="{BB962C8B-B14F-4D97-AF65-F5344CB8AC3E}">
        <p14:creationId xmlns:p14="http://schemas.microsoft.com/office/powerpoint/2010/main" val="837408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841856" y="3075057"/>
            <a:ext cx="5653886" cy="707886"/>
          </a:xfrm>
          <a:prstGeom prst="rect">
            <a:avLst/>
          </a:prstGeom>
          <a:noFill/>
        </p:spPr>
        <p:txBody>
          <a:bodyPr wrap="square" rtlCol="0">
            <a:spAutoFit/>
          </a:bodyPr>
          <a:lstStyle/>
          <a:p>
            <a:pPr algn="ctr"/>
            <a:r>
              <a:rPr lang="en-US" sz="4000" b="1" dirty="0">
                <a:solidFill>
                  <a:srgbClr val="FF0000"/>
                </a:solidFill>
              </a:rPr>
              <a:t>Symbol Table</a:t>
            </a:r>
          </a:p>
        </p:txBody>
      </p:sp>
      <p:pic>
        <p:nvPicPr>
          <p:cNvPr id="5" name="Picture 4" descr="A computer screen shot of a program&#10;&#10;Description automatically generated">
            <a:extLst>
              <a:ext uri="{FF2B5EF4-FFF2-40B4-BE49-F238E27FC236}">
                <a16:creationId xmlns:a16="http://schemas.microsoft.com/office/drawing/2014/main" id="{06BD24E3-E3EA-2DB4-2833-4203C6E860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0328" y="1548003"/>
            <a:ext cx="7183374" cy="3952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09160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841856" y="3075057"/>
            <a:ext cx="5653886" cy="707886"/>
          </a:xfrm>
          <a:prstGeom prst="rect">
            <a:avLst/>
          </a:prstGeom>
          <a:noFill/>
        </p:spPr>
        <p:txBody>
          <a:bodyPr wrap="square" rtlCol="0">
            <a:spAutoFit/>
          </a:bodyPr>
          <a:lstStyle/>
          <a:p>
            <a:pPr algn="ctr"/>
            <a:r>
              <a:rPr lang="en-US" sz="4000" b="1" dirty="0">
                <a:solidFill>
                  <a:srgbClr val="FF0000"/>
                </a:solidFill>
              </a:rPr>
              <a:t>Symbol Table</a:t>
            </a:r>
          </a:p>
        </p:txBody>
      </p:sp>
      <p:pic>
        <p:nvPicPr>
          <p:cNvPr id="7" name="Picture 6" descr="A screenshot of a computer program&#10;&#10;Description automatically generated">
            <a:extLst>
              <a:ext uri="{FF2B5EF4-FFF2-40B4-BE49-F238E27FC236}">
                <a16:creationId xmlns:a16="http://schemas.microsoft.com/office/drawing/2014/main" id="{8C5CC549-378A-DE77-BDF0-03EDA184A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976" y="2399151"/>
            <a:ext cx="8055691" cy="1852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0697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225706" y="2830025"/>
            <a:ext cx="5653886" cy="1015663"/>
          </a:xfrm>
          <a:prstGeom prst="rect">
            <a:avLst/>
          </a:prstGeom>
          <a:noFill/>
        </p:spPr>
        <p:txBody>
          <a:bodyPr wrap="square" rtlCol="0">
            <a:spAutoFit/>
          </a:bodyPr>
          <a:lstStyle/>
          <a:p>
            <a:pPr algn="ctr"/>
            <a:r>
              <a:rPr lang="en-US" sz="6000" b="1" dirty="0">
                <a:solidFill>
                  <a:srgbClr val="FF0000"/>
                </a:solidFill>
              </a:rPr>
              <a:t>Parser</a:t>
            </a:r>
          </a:p>
        </p:txBody>
      </p:sp>
    </p:spTree>
    <p:extLst>
      <p:ext uri="{BB962C8B-B14F-4D97-AF65-F5344CB8AC3E}">
        <p14:creationId xmlns:p14="http://schemas.microsoft.com/office/powerpoint/2010/main" val="3189850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615729" y="2956756"/>
            <a:ext cx="5653886" cy="707886"/>
          </a:xfrm>
          <a:prstGeom prst="rect">
            <a:avLst/>
          </a:prstGeom>
          <a:noFill/>
        </p:spPr>
        <p:txBody>
          <a:bodyPr wrap="square" rtlCol="0">
            <a:spAutoFit/>
          </a:bodyPr>
          <a:lstStyle/>
          <a:p>
            <a:pPr algn="ctr"/>
            <a:r>
              <a:rPr lang="en-US" sz="4000" b="1" dirty="0">
                <a:solidFill>
                  <a:srgbClr val="FF0000"/>
                </a:solidFill>
              </a:rPr>
              <a:t>Parser</a:t>
            </a:r>
          </a:p>
        </p:txBody>
      </p:sp>
      <p:pic>
        <p:nvPicPr>
          <p:cNvPr id="5" name="Picture 4" descr="A screenshot of a computer program&#10;&#10;Description automatically generated">
            <a:extLst>
              <a:ext uri="{FF2B5EF4-FFF2-40B4-BE49-F238E27FC236}">
                <a16:creationId xmlns:a16="http://schemas.microsoft.com/office/drawing/2014/main" id="{EB80EACE-FF4B-71DA-2328-CC6B17E08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407" y="1610487"/>
            <a:ext cx="7618145" cy="3400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42380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928840" y="3075057"/>
            <a:ext cx="5653886" cy="707886"/>
          </a:xfrm>
          <a:prstGeom prst="rect">
            <a:avLst/>
          </a:prstGeom>
          <a:noFill/>
        </p:spPr>
        <p:txBody>
          <a:bodyPr wrap="square" rtlCol="0">
            <a:spAutoFit/>
          </a:bodyPr>
          <a:lstStyle/>
          <a:p>
            <a:pPr algn="ctr"/>
            <a:r>
              <a:rPr lang="en-US" sz="4000" b="1" dirty="0">
                <a:solidFill>
                  <a:srgbClr val="FF0000"/>
                </a:solidFill>
              </a:rPr>
              <a:t>Parser</a:t>
            </a:r>
          </a:p>
        </p:txBody>
      </p:sp>
      <p:pic>
        <p:nvPicPr>
          <p:cNvPr id="7" name="Picture 6" descr="A computer screen with colorful text&#10;&#10;Description automatically generated">
            <a:extLst>
              <a:ext uri="{FF2B5EF4-FFF2-40B4-BE49-F238E27FC236}">
                <a16:creationId xmlns:a16="http://schemas.microsoft.com/office/drawing/2014/main" id="{04BA341C-B99A-4BDA-CFA0-A20353BAF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186" y="2189131"/>
            <a:ext cx="8119018" cy="24797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33940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0" y="260561"/>
            <a:ext cx="4992624" cy="707886"/>
          </a:xfrm>
          <a:prstGeom prst="rect">
            <a:avLst/>
          </a:prstGeom>
          <a:noFill/>
        </p:spPr>
        <p:txBody>
          <a:bodyPr wrap="square" rtlCol="0">
            <a:spAutoFit/>
          </a:bodyPr>
          <a:lstStyle/>
          <a:p>
            <a:pPr algn="ctr"/>
            <a:r>
              <a:rPr lang="en-US" sz="4000" b="1" dirty="0">
                <a:solidFill>
                  <a:srgbClr val="FF0000"/>
                </a:solidFill>
              </a:rPr>
              <a:t>Statements</a:t>
            </a:r>
          </a:p>
        </p:txBody>
      </p:sp>
      <p:pic>
        <p:nvPicPr>
          <p:cNvPr id="5" name="Picture 4" descr="A screenshot of a computer program&#10;&#10;Description automatically generated">
            <a:extLst>
              <a:ext uri="{FF2B5EF4-FFF2-40B4-BE49-F238E27FC236}">
                <a16:creationId xmlns:a16="http://schemas.microsoft.com/office/drawing/2014/main" id="{9D4F649C-F72F-0F3D-438A-F6AE93E63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13" y="1227726"/>
            <a:ext cx="9476774" cy="47809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31880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3">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64008" y="200037"/>
            <a:ext cx="7415784" cy="707886"/>
          </a:xfrm>
          <a:prstGeom prst="rect">
            <a:avLst/>
          </a:prstGeom>
          <a:noFill/>
        </p:spPr>
        <p:txBody>
          <a:bodyPr wrap="square" rtlCol="0">
            <a:spAutoFit/>
          </a:bodyPr>
          <a:lstStyle/>
          <a:p>
            <a:pPr algn="ctr"/>
            <a:r>
              <a:rPr lang="en-US" sz="4000" b="1" dirty="0">
                <a:solidFill>
                  <a:srgbClr val="FF0000"/>
                </a:solidFill>
              </a:rPr>
              <a:t>Program and Declarations</a:t>
            </a:r>
          </a:p>
        </p:txBody>
      </p:sp>
      <p:pic>
        <p:nvPicPr>
          <p:cNvPr id="8" name="Picture 7" descr="A screenshot of a computer program&#10;&#10;Description automatically generated">
            <a:extLst>
              <a:ext uri="{FF2B5EF4-FFF2-40B4-BE49-F238E27FC236}">
                <a16:creationId xmlns:a16="http://schemas.microsoft.com/office/drawing/2014/main" id="{F25D32BF-909C-F161-CE11-9970FEF66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3228" y="968447"/>
            <a:ext cx="9473184" cy="5689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93607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429768" y="3075056"/>
            <a:ext cx="3489960" cy="1323439"/>
          </a:xfrm>
          <a:prstGeom prst="rect">
            <a:avLst/>
          </a:prstGeom>
          <a:noFill/>
        </p:spPr>
        <p:txBody>
          <a:bodyPr wrap="square" rtlCol="0">
            <a:spAutoFit/>
          </a:bodyPr>
          <a:lstStyle/>
          <a:p>
            <a:pPr algn="ctr"/>
            <a:r>
              <a:rPr lang="en-US" sz="4000" b="1" dirty="0">
                <a:solidFill>
                  <a:srgbClr val="FF0000"/>
                </a:solidFill>
              </a:rPr>
              <a:t>Recursive Functions</a:t>
            </a:r>
          </a:p>
        </p:txBody>
      </p:sp>
      <p:pic>
        <p:nvPicPr>
          <p:cNvPr id="7" name="Picture 6" descr="A screen shot of a computer&#10;&#10;Description automatically generated">
            <a:extLst>
              <a:ext uri="{FF2B5EF4-FFF2-40B4-BE49-F238E27FC236}">
                <a16:creationId xmlns:a16="http://schemas.microsoft.com/office/drawing/2014/main" id="{C57DFC4C-EFFA-D1B4-2AA4-B5EFB42E70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6120" y="633412"/>
            <a:ext cx="4572000" cy="5591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1491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3798"/>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23150" y="-11575"/>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758952" y="2983616"/>
            <a:ext cx="4133088" cy="1323439"/>
          </a:xfrm>
          <a:prstGeom prst="rect">
            <a:avLst/>
          </a:prstGeom>
          <a:noFill/>
        </p:spPr>
        <p:txBody>
          <a:bodyPr wrap="square" rtlCol="0">
            <a:spAutoFit/>
          </a:bodyPr>
          <a:lstStyle/>
          <a:p>
            <a:pPr algn="ctr"/>
            <a:r>
              <a:rPr lang="en-US" sz="4000" b="1" dirty="0">
                <a:solidFill>
                  <a:srgbClr val="FF0000"/>
                </a:solidFill>
              </a:rPr>
              <a:t>Recursion Implementation</a:t>
            </a:r>
          </a:p>
        </p:txBody>
      </p:sp>
      <p:pic>
        <p:nvPicPr>
          <p:cNvPr id="5" name="Picture 4" descr="A screen shot of a computer program&#10;&#10;Description automatically generated">
            <a:extLst>
              <a:ext uri="{FF2B5EF4-FFF2-40B4-BE49-F238E27FC236}">
                <a16:creationId xmlns:a16="http://schemas.microsoft.com/office/drawing/2014/main" id="{705C1BA6-2486-D40B-4FFC-843ED236C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937" y="366088"/>
            <a:ext cx="5702998" cy="6125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72581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err="1">
                <a:solidFill>
                  <a:srgbClr val="FF0000"/>
                </a:solidFill>
              </a:rPr>
              <a:t>Lexer</a:t>
            </a:r>
            <a:r>
              <a:rPr lang="en-US" sz="4400" b="1" dirty="0">
                <a:solidFill>
                  <a:srgbClr val="FF0000"/>
                </a:solidFill>
              </a:rPr>
              <a:t> Defined Tokens</a:t>
            </a:r>
          </a:p>
        </p:txBody>
      </p:sp>
      <p:sp>
        <p:nvSpPr>
          <p:cNvPr id="11" name="TextBox 10">
            <a:extLst>
              <a:ext uri="{FF2B5EF4-FFF2-40B4-BE49-F238E27FC236}">
                <a16:creationId xmlns:a16="http://schemas.microsoft.com/office/drawing/2014/main" id="{7D3A5FF4-AD6B-A461-59FB-C10EF9D9F98D}"/>
              </a:ext>
            </a:extLst>
          </p:cNvPr>
          <p:cNvSpPr txBox="1"/>
          <p:nvPr/>
        </p:nvSpPr>
        <p:spPr>
          <a:xfrm>
            <a:off x="473597" y="1723074"/>
            <a:ext cx="2057399"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Numeric Tokens</a:t>
            </a:r>
            <a:endParaRPr lang="en-US" dirty="0">
              <a:solidFill>
                <a:schemeClr val="bg1"/>
              </a:solidFill>
            </a:endParaRPr>
          </a:p>
        </p:txBody>
      </p:sp>
      <p:sp>
        <p:nvSpPr>
          <p:cNvPr id="13" name="TextBox 12">
            <a:extLst>
              <a:ext uri="{FF2B5EF4-FFF2-40B4-BE49-F238E27FC236}">
                <a16:creationId xmlns:a16="http://schemas.microsoft.com/office/drawing/2014/main" id="{DE3D32CD-6706-13E2-47DA-67536FBDB10E}"/>
              </a:ext>
            </a:extLst>
          </p:cNvPr>
          <p:cNvSpPr txBox="1"/>
          <p:nvPr/>
        </p:nvSpPr>
        <p:spPr>
          <a:xfrm>
            <a:off x="473597" y="2585942"/>
            <a:ext cx="6094070"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Arithmetic Operators</a:t>
            </a:r>
            <a:endParaRPr lang="en-US" dirty="0">
              <a:solidFill>
                <a:schemeClr val="bg1"/>
              </a:solidFill>
            </a:endParaRPr>
          </a:p>
        </p:txBody>
      </p:sp>
      <p:sp>
        <p:nvSpPr>
          <p:cNvPr id="15" name="TextBox 14">
            <a:extLst>
              <a:ext uri="{FF2B5EF4-FFF2-40B4-BE49-F238E27FC236}">
                <a16:creationId xmlns:a16="http://schemas.microsoft.com/office/drawing/2014/main" id="{940B6F54-4AF5-0557-F4D8-4E5C1A0A0B62}"/>
              </a:ext>
            </a:extLst>
          </p:cNvPr>
          <p:cNvSpPr txBox="1"/>
          <p:nvPr/>
        </p:nvSpPr>
        <p:spPr>
          <a:xfrm>
            <a:off x="473597" y="3448810"/>
            <a:ext cx="6094070"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Bitwise Operators</a:t>
            </a:r>
            <a:endParaRPr lang="en-US" dirty="0">
              <a:solidFill>
                <a:schemeClr val="bg1"/>
              </a:solidFill>
            </a:endParaRPr>
          </a:p>
        </p:txBody>
      </p:sp>
      <p:sp>
        <p:nvSpPr>
          <p:cNvPr id="17" name="TextBox 16">
            <a:extLst>
              <a:ext uri="{FF2B5EF4-FFF2-40B4-BE49-F238E27FC236}">
                <a16:creationId xmlns:a16="http://schemas.microsoft.com/office/drawing/2014/main" id="{00922B2A-55EA-CC7F-5DE8-C9F013F9468B}"/>
              </a:ext>
            </a:extLst>
          </p:cNvPr>
          <p:cNvSpPr txBox="1"/>
          <p:nvPr/>
        </p:nvSpPr>
        <p:spPr>
          <a:xfrm>
            <a:off x="473597" y="4356999"/>
            <a:ext cx="6094070"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Logical Operators</a:t>
            </a:r>
            <a:endParaRPr lang="en-US" dirty="0">
              <a:solidFill>
                <a:schemeClr val="bg1"/>
              </a:solidFill>
            </a:endParaRPr>
          </a:p>
        </p:txBody>
      </p:sp>
      <p:sp>
        <p:nvSpPr>
          <p:cNvPr id="19" name="TextBox 18">
            <a:extLst>
              <a:ext uri="{FF2B5EF4-FFF2-40B4-BE49-F238E27FC236}">
                <a16:creationId xmlns:a16="http://schemas.microsoft.com/office/drawing/2014/main" id="{29B11F09-2503-E1B3-40EB-13653D135C9D}"/>
              </a:ext>
            </a:extLst>
          </p:cNvPr>
          <p:cNvSpPr txBox="1"/>
          <p:nvPr/>
        </p:nvSpPr>
        <p:spPr>
          <a:xfrm>
            <a:off x="473597" y="5277703"/>
            <a:ext cx="6094070"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Relational Operators</a:t>
            </a:r>
            <a:endParaRPr lang="en-US" dirty="0">
              <a:solidFill>
                <a:schemeClr val="bg1"/>
              </a:solidFill>
            </a:endParaRPr>
          </a:p>
        </p:txBody>
      </p:sp>
      <p:sp>
        <p:nvSpPr>
          <p:cNvPr id="21" name="TextBox 20">
            <a:extLst>
              <a:ext uri="{FF2B5EF4-FFF2-40B4-BE49-F238E27FC236}">
                <a16:creationId xmlns:a16="http://schemas.microsoft.com/office/drawing/2014/main" id="{2651CE2A-A8A6-C8BF-6917-634E3ABFFBD9}"/>
              </a:ext>
            </a:extLst>
          </p:cNvPr>
          <p:cNvSpPr txBox="1"/>
          <p:nvPr/>
        </p:nvSpPr>
        <p:spPr>
          <a:xfrm>
            <a:off x="3896809" y="1723074"/>
            <a:ext cx="2670858"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Assignment Operators</a:t>
            </a:r>
            <a:endParaRPr lang="en-US" dirty="0">
              <a:solidFill>
                <a:schemeClr val="bg1"/>
              </a:solidFill>
            </a:endParaRPr>
          </a:p>
        </p:txBody>
      </p:sp>
      <p:sp>
        <p:nvSpPr>
          <p:cNvPr id="23" name="TextBox 22">
            <a:extLst>
              <a:ext uri="{FF2B5EF4-FFF2-40B4-BE49-F238E27FC236}">
                <a16:creationId xmlns:a16="http://schemas.microsoft.com/office/drawing/2014/main" id="{C36AE21F-6E5B-C5F0-21E1-0A47BEB86758}"/>
              </a:ext>
            </a:extLst>
          </p:cNvPr>
          <p:cNvSpPr txBox="1"/>
          <p:nvPr/>
        </p:nvSpPr>
        <p:spPr>
          <a:xfrm>
            <a:off x="3896809" y="2585942"/>
            <a:ext cx="2011101"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Ternary Operator</a:t>
            </a:r>
            <a:endParaRPr lang="en-US" dirty="0">
              <a:solidFill>
                <a:schemeClr val="bg1"/>
              </a:solidFill>
            </a:endParaRPr>
          </a:p>
        </p:txBody>
      </p:sp>
      <p:sp>
        <p:nvSpPr>
          <p:cNvPr id="25" name="TextBox 24">
            <a:extLst>
              <a:ext uri="{FF2B5EF4-FFF2-40B4-BE49-F238E27FC236}">
                <a16:creationId xmlns:a16="http://schemas.microsoft.com/office/drawing/2014/main" id="{2EDF265D-33F8-12C5-244C-00EF757267E3}"/>
              </a:ext>
            </a:extLst>
          </p:cNvPr>
          <p:cNvSpPr txBox="1"/>
          <p:nvPr/>
        </p:nvSpPr>
        <p:spPr>
          <a:xfrm>
            <a:off x="3896809" y="3436295"/>
            <a:ext cx="2828082"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Keywords and Datatypes</a:t>
            </a:r>
            <a:endParaRPr lang="en-US" dirty="0">
              <a:solidFill>
                <a:schemeClr val="bg1"/>
              </a:solidFill>
            </a:endParaRPr>
          </a:p>
        </p:txBody>
      </p:sp>
      <p:sp>
        <p:nvSpPr>
          <p:cNvPr id="27" name="TextBox 26">
            <a:extLst>
              <a:ext uri="{FF2B5EF4-FFF2-40B4-BE49-F238E27FC236}">
                <a16:creationId xmlns:a16="http://schemas.microsoft.com/office/drawing/2014/main" id="{EFD7E850-2752-8B91-A588-FDBC00F136B1}"/>
              </a:ext>
            </a:extLst>
          </p:cNvPr>
          <p:cNvSpPr txBox="1"/>
          <p:nvPr/>
        </p:nvSpPr>
        <p:spPr>
          <a:xfrm>
            <a:off x="3896809" y="4369514"/>
            <a:ext cx="2828082"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Unknown Tokens</a:t>
            </a:r>
            <a:endParaRPr lang="en-US" dirty="0">
              <a:solidFill>
                <a:schemeClr val="bg1"/>
              </a:solidFill>
            </a:endParaRPr>
          </a:p>
        </p:txBody>
      </p:sp>
      <p:sp>
        <p:nvSpPr>
          <p:cNvPr id="29" name="TextBox 28">
            <a:extLst>
              <a:ext uri="{FF2B5EF4-FFF2-40B4-BE49-F238E27FC236}">
                <a16:creationId xmlns:a16="http://schemas.microsoft.com/office/drawing/2014/main" id="{EA38D629-CE25-1008-53FA-0C383CCA6E1D}"/>
              </a:ext>
            </a:extLst>
          </p:cNvPr>
          <p:cNvSpPr txBox="1"/>
          <p:nvPr/>
        </p:nvSpPr>
        <p:spPr>
          <a:xfrm>
            <a:off x="3896809" y="5302733"/>
            <a:ext cx="2828082" cy="369332"/>
          </a:xfrm>
          <a:prstGeom prst="rect">
            <a:avLst/>
          </a:prstGeom>
          <a:noFill/>
        </p:spPr>
        <p:txBody>
          <a:bodyPr wrap="square">
            <a:spAutoFit/>
          </a:bodyPr>
          <a:lstStyle/>
          <a:p>
            <a:r>
              <a:rPr lang="en-US" sz="1800" b="1" dirty="0">
                <a:solidFill>
                  <a:schemeClr val="bg1"/>
                </a:solidFill>
                <a:effectLst/>
                <a:latin typeface="Aptos" panose="020B0004020202020204" pitchFamily="34" charset="0"/>
                <a:ea typeface="Aptos" panose="020B0004020202020204" pitchFamily="34" charset="0"/>
                <a:cs typeface="Arial" panose="020B0604020202020204" pitchFamily="34" charset="0"/>
              </a:rPr>
              <a:t>Punctuation</a:t>
            </a:r>
            <a:endParaRPr lang="en-US" dirty="0">
              <a:solidFill>
                <a:schemeClr val="bg1"/>
              </a:solidFill>
            </a:endParaRPr>
          </a:p>
        </p:txBody>
      </p:sp>
      <p:grpSp>
        <p:nvGrpSpPr>
          <p:cNvPr id="35" name="Group 34">
            <a:extLst>
              <a:ext uri="{FF2B5EF4-FFF2-40B4-BE49-F238E27FC236}">
                <a16:creationId xmlns:a16="http://schemas.microsoft.com/office/drawing/2014/main" id="{2C99FFF6-13B4-999D-20BD-06F437417124}"/>
              </a:ext>
            </a:extLst>
          </p:cNvPr>
          <p:cNvGrpSpPr/>
          <p:nvPr/>
        </p:nvGrpSpPr>
        <p:grpSpPr>
          <a:xfrm>
            <a:off x="6724891" y="829508"/>
            <a:ext cx="5859145" cy="5336918"/>
            <a:chOff x="6724891" y="829508"/>
            <a:chExt cx="5859145" cy="5336918"/>
          </a:xfrm>
        </p:grpSpPr>
        <p:pic>
          <p:nvPicPr>
            <p:cNvPr id="32" name="Picture 31">
              <a:extLst>
                <a:ext uri="{FF2B5EF4-FFF2-40B4-BE49-F238E27FC236}">
                  <a16:creationId xmlns:a16="http://schemas.microsoft.com/office/drawing/2014/main" id="{D2097C3A-1A88-EAD1-2AF5-7078519C9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891" y="829508"/>
              <a:ext cx="2924810" cy="2545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B2FFC42F-8A52-3A99-1901-FB9F5424D353}"/>
                </a:ext>
              </a:extLst>
            </p:cNvPr>
            <p:cNvPicPr>
              <a:picLocks noChangeAspect="1"/>
            </p:cNvPicPr>
            <p:nvPr/>
          </p:nvPicPr>
          <p:blipFill rotWithShape="1">
            <a:blip r:embed="rId4">
              <a:extLst>
                <a:ext uri="{28A0092B-C50C-407E-A947-70E740481C1C}">
                  <a14:useLocalDpi xmlns:a14="http://schemas.microsoft.com/office/drawing/2010/main" val="0"/>
                </a:ext>
              </a:extLst>
            </a:blip>
            <a:srcRect b="48153"/>
            <a:stretch/>
          </p:blipFill>
          <p:spPr bwMode="auto">
            <a:xfrm>
              <a:off x="9658591" y="834588"/>
              <a:ext cx="2925445" cy="25298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34" name="Picture 33">
              <a:extLst>
                <a:ext uri="{FF2B5EF4-FFF2-40B4-BE49-F238E27FC236}">
                  <a16:creationId xmlns:a16="http://schemas.microsoft.com/office/drawing/2014/main" id="{8A8E6E59-D24C-9911-47CD-7189276FF063}"/>
                </a:ext>
              </a:extLst>
            </p:cNvPr>
            <p:cNvPicPr>
              <a:picLocks noChangeAspect="1"/>
            </p:cNvPicPr>
            <p:nvPr/>
          </p:nvPicPr>
          <p:blipFill rotWithShape="1">
            <a:blip r:embed="rId4"/>
            <a:srcRect t="51645"/>
            <a:stretch/>
          </p:blipFill>
          <p:spPr bwMode="auto">
            <a:xfrm>
              <a:off x="8195551" y="3788351"/>
              <a:ext cx="2926080" cy="23780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6281445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225706" y="2830025"/>
            <a:ext cx="5870294" cy="1938992"/>
          </a:xfrm>
          <a:prstGeom prst="rect">
            <a:avLst/>
          </a:prstGeom>
          <a:noFill/>
        </p:spPr>
        <p:txBody>
          <a:bodyPr wrap="square" rtlCol="0">
            <a:spAutoFit/>
          </a:bodyPr>
          <a:lstStyle/>
          <a:p>
            <a:pPr algn="ctr"/>
            <a:r>
              <a:rPr lang="en-US" sz="6000" b="1" dirty="0">
                <a:solidFill>
                  <a:srgbClr val="FF0000"/>
                </a:solidFill>
              </a:rPr>
              <a:t>Phase II  </a:t>
            </a:r>
          </a:p>
          <a:p>
            <a:pPr algn="ctr"/>
            <a:r>
              <a:rPr lang="en-US" sz="6000" b="1" dirty="0">
                <a:solidFill>
                  <a:srgbClr val="FF0000"/>
                </a:solidFill>
              </a:rPr>
              <a:t>Parse Tree</a:t>
            </a:r>
          </a:p>
        </p:txBody>
      </p:sp>
    </p:spTree>
    <p:extLst>
      <p:ext uri="{BB962C8B-B14F-4D97-AF65-F5344CB8AC3E}">
        <p14:creationId xmlns:p14="http://schemas.microsoft.com/office/powerpoint/2010/main" val="797437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0" y="3245843"/>
            <a:ext cx="5193792" cy="1323439"/>
          </a:xfrm>
          <a:prstGeom prst="rect">
            <a:avLst/>
          </a:prstGeom>
          <a:noFill/>
        </p:spPr>
        <p:txBody>
          <a:bodyPr wrap="square" rtlCol="0">
            <a:spAutoFit/>
          </a:bodyPr>
          <a:lstStyle/>
          <a:p>
            <a:pPr algn="ctr"/>
            <a:r>
              <a:rPr lang="en-US" sz="4000" b="1" dirty="0">
                <a:solidFill>
                  <a:srgbClr val="FF0000"/>
                </a:solidFill>
              </a:rPr>
              <a:t>Parse Tree</a:t>
            </a:r>
          </a:p>
          <a:p>
            <a:pPr algn="ctr"/>
            <a:r>
              <a:rPr lang="en-US" sz="4000" b="1" dirty="0">
                <a:solidFill>
                  <a:srgbClr val="FF0000"/>
                </a:solidFill>
              </a:rPr>
              <a:t>Simple Expression</a:t>
            </a:r>
          </a:p>
        </p:txBody>
      </p:sp>
      <p:pic>
        <p:nvPicPr>
          <p:cNvPr id="12" name="Picture 11" descr="A diagram of a person's relationship&#10;&#10;Description automatically generated">
            <a:extLst>
              <a:ext uri="{FF2B5EF4-FFF2-40B4-BE49-F238E27FC236}">
                <a16:creationId xmlns:a16="http://schemas.microsoft.com/office/drawing/2014/main" id="{BC486F80-EE8B-10C4-B335-14D4926BB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792" y="2022157"/>
            <a:ext cx="6403848" cy="2966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340508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0" y="3245843"/>
            <a:ext cx="5193792" cy="1323439"/>
          </a:xfrm>
          <a:prstGeom prst="rect">
            <a:avLst/>
          </a:prstGeom>
          <a:noFill/>
        </p:spPr>
        <p:txBody>
          <a:bodyPr wrap="square" rtlCol="0">
            <a:spAutoFit/>
          </a:bodyPr>
          <a:lstStyle/>
          <a:p>
            <a:pPr algn="ctr"/>
            <a:r>
              <a:rPr lang="en-US" sz="4000" b="1" dirty="0">
                <a:solidFill>
                  <a:srgbClr val="FF0000"/>
                </a:solidFill>
              </a:rPr>
              <a:t>Parse Tree</a:t>
            </a:r>
          </a:p>
          <a:p>
            <a:pPr algn="ctr"/>
            <a:r>
              <a:rPr lang="en-US" sz="4000" b="1" dirty="0">
                <a:solidFill>
                  <a:srgbClr val="FF0000"/>
                </a:solidFill>
              </a:rPr>
              <a:t>If Statement</a:t>
            </a:r>
          </a:p>
        </p:txBody>
      </p:sp>
      <p:pic>
        <p:nvPicPr>
          <p:cNvPr id="5" name="Picture 4" descr="A diagram of a diagram&#10;&#10;Description automatically generated">
            <a:extLst>
              <a:ext uri="{FF2B5EF4-FFF2-40B4-BE49-F238E27FC236}">
                <a16:creationId xmlns:a16="http://schemas.microsoft.com/office/drawing/2014/main" id="{895D5BAA-2BA4-466D-6FCE-A39002642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0734" y="3199846"/>
            <a:ext cx="7672665" cy="1323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0108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with code on the screen&#10;&#10;Description automatically generated">
            <a:extLst>
              <a:ext uri="{FF2B5EF4-FFF2-40B4-BE49-F238E27FC236}">
                <a16:creationId xmlns:a16="http://schemas.microsoft.com/office/drawing/2014/main" id="{5307E743-BB22-BDE7-EF39-4A775923F08C}"/>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0" y="3245843"/>
            <a:ext cx="5193792" cy="1323439"/>
          </a:xfrm>
          <a:prstGeom prst="rect">
            <a:avLst/>
          </a:prstGeom>
          <a:noFill/>
        </p:spPr>
        <p:txBody>
          <a:bodyPr wrap="square" rtlCol="0">
            <a:spAutoFit/>
          </a:bodyPr>
          <a:lstStyle/>
          <a:p>
            <a:pPr algn="ctr"/>
            <a:r>
              <a:rPr lang="en-US" sz="4000" b="1" dirty="0">
                <a:solidFill>
                  <a:srgbClr val="FF0000"/>
                </a:solidFill>
              </a:rPr>
              <a:t>Parse Tree</a:t>
            </a:r>
          </a:p>
          <a:p>
            <a:pPr algn="ctr"/>
            <a:r>
              <a:rPr lang="en-US" sz="4000" b="1" dirty="0">
                <a:solidFill>
                  <a:srgbClr val="FF0000"/>
                </a:solidFill>
              </a:rPr>
              <a:t>Enum Statement</a:t>
            </a:r>
          </a:p>
        </p:txBody>
      </p:sp>
      <p:pic>
        <p:nvPicPr>
          <p:cNvPr id="5" name="Picture 4" descr="A diagram of a basic structure&#10;&#10;Description automatically generated with medium confidence">
            <a:extLst>
              <a:ext uri="{FF2B5EF4-FFF2-40B4-BE49-F238E27FC236}">
                <a16:creationId xmlns:a16="http://schemas.microsoft.com/office/drawing/2014/main" id="{6AD5BE16-86EC-E324-6630-4A941C701D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096" y="1114751"/>
            <a:ext cx="5419915" cy="49700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71848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3987478" cy="769441"/>
          </a:xfrm>
          <a:prstGeom prst="rect">
            <a:avLst/>
          </a:prstGeom>
          <a:noFill/>
        </p:spPr>
        <p:txBody>
          <a:bodyPr wrap="square" rtlCol="0">
            <a:spAutoFit/>
          </a:bodyPr>
          <a:lstStyle/>
          <a:p>
            <a:r>
              <a:rPr lang="en-US" sz="4400" b="1" dirty="0" err="1">
                <a:solidFill>
                  <a:srgbClr val="FF0000"/>
                </a:solidFill>
              </a:rPr>
              <a:t>Lexer</a:t>
            </a:r>
            <a:r>
              <a:rPr lang="en-US" sz="4400" b="1" dirty="0">
                <a:solidFill>
                  <a:srgbClr val="FF0000"/>
                </a:solidFill>
              </a:rPr>
              <a:t> Classes</a:t>
            </a:r>
          </a:p>
        </p:txBody>
      </p:sp>
      <p:sp>
        <p:nvSpPr>
          <p:cNvPr id="5" name="TextBox 4">
            <a:extLst>
              <a:ext uri="{FF2B5EF4-FFF2-40B4-BE49-F238E27FC236}">
                <a16:creationId xmlns:a16="http://schemas.microsoft.com/office/drawing/2014/main" id="{91FD718B-EF12-9617-5ED7-157318C370F7}"/>
              </a:ext>
            </a:extLst>
          </p:cNvPr>
          <p:cNvSpPr txBox="1"/>
          <p:nvPr/>
        </p:nvSpPr>
        <p:spPr>
          <a:xfrm>
            <a:off x="1257783" y="3044278"/>
            <a:ext cx="3987478" cy="769441"/>
          </a:xfrm>
          <a:prstGeom prst="rect">
            <a:avLst/>
          </a:prstGeom>
          <a:noFill/>
        </p:spPr>
        <p:txBody>
          <a:bodyPr wrap="square" rtlCol="0">
            <a:spAutoFit/>
          </a:bodyPr>
          <a:lstStyle/>
          <a:p>
            <a:r>
              <a:rPr lang="en-US" sz="4400" b="1" dirty="0" err="1">
                <a:solidFill>
                  <a:schemeClr val="bg1"/>
                </a:solidFill>
              </a:rPr>
              <a:t>Lexer</a:t>
            </a:r>
            <a:r>
              <a:rPr lang="en-US" sz="4400" b="1" dirty="0">
                <a:solidFill>
                  <a:schemeClr val="bg1"/>
                </a:solidFill>
              </a:rPr>
              <a:t> Regex</a:t>
            </a:r>
          </a:p>
        </p:txBody>
      </p:sp>
      <p:sp>
        <p:nvSpPr>
          <p:cNvPr id="6" name="TextBox 5">
            <a:extLst>
              <a:ext uri="{FF2B5EF4-FFF2-40B4-BE49-F238E27FC236}">
                <a16:creationId xmlns:a16="http://schemas.microsoft.com/office/drawing/2014/main" id="{A166A8B7-FF24-DD49-9A27-B7AFC80547EB}"/>
              </a:ext>
            </a:extLst>
          </p:cNvPr>
          <p:cNvSpPr txBox="1"/>
          <p:nvPr/>
        </p:nvSpPr>
        <p:spPr>
          <a:xfrm>
            <a:off x="8204502" y="3044279"/>
            <a:ext cx="3987478" cy="769441"/>
          </a:xfrm>
          <a:prstGeom prst="rect">
            <a:avLst/>
          </a:prstGeom>
          <a:noFill/>
        </p:spPr>
        <p:txBody>
          <a:bodyPr wrap="square" rtlCol="0">
            <a:spAutoFit/>
          </a:bodyPr>
          <a:lstStyle/>
          <a:p>
            <a:r>
              <a:rPr lang="en-US" sz="4400" b="1" dirty="0" err="1">
                <a:solidFill>
                  <a:schemeClr val="bg1"/>
                </a:solidFill>
              </a:rPr>
              <a:t>Lexer</a:t>
            </a:r>
            <a:endParaRPr lang="en-US" sz="4400" b="1" dirty="0">
              <a:solidFill>
                <a:schemeClr val="bg1"/>
              </a:solidFill>
            </a:endParaRPr>
          </a:p>
        </p:txBody>
      </p:sp>
    </p:spTree>
    <p:extLst>
      <p:ext uri="{BB962C8B-B14F-4D97-AF65-F5344CB8AC3E}">
        <p14:creationId xmlns:p14="http://schemas.microsoft.com/office/powerpoint/2010/main" val="333301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Unary Operator</a:t>
            </a:r>
          </a:p>
        </p:txBody>
      </p:sp>
      <p:sp>
        <p:nvSpPr>
          <p:cNvPr id="9" name="TextBox 8">
            <a:extLst>
              <a:ext uri="{FF2B5EF4-FFF2-40B4-BE49-F238E27FC236}">
                <a16:creationId xmlns:a16="http://schemas.microsoft.com/office/drawing/2014/main" id="{C10DADCD-11A0-E96D-D462-76CF5EDC8E3E}"/>
              </a:ext>
            </a:extLst>
          </p:cNvPr>
          <p:cNvSpPr txBox="1"/>
          <p:nvPr/>
        </p:nvSpPr>
        <p:spPr>
          <a:xfrm>
            <a:off x="1099576" y="2050182"/>
            <a:ext cx="5580926" cy="584775"/>
          </a:xfrm>
          <a:prstGeom prst="rect">
            <a:avLst/>
          </a:prstGeom>
          <a:noFill/>
        </p:spPr>
        <p:txBody>
          <a:bodyPr wrap="square" rtlCol="0">
            <a:spAutoFit/>
          </a:bodyPr>
          <a:lstStyle/>
          <a:p>
            <a:r>
              <a:rPr lang="en-US" sz="3200" b="1" dirty="0">
                <a:solidFill>
                  <a:schemeClr val="bg1"/>
                </a:solidFill>
              </a:rPr>
              <a:t>Match Relational Operator</a:t>
            </a:r>
          </a:p>
        </p:txBody>
      </p:sp>
      <p:sp>
        <p:nvSpPr>
          <p:cNvPr id="10" name="TextBox 9">
            <a:extLst>
              <a:ext uri="{FF2B5EF4-FFF2-40B4-BE49-F238E27FC236}">
                <a16:creationId xmlns:a16="http://schemas.microsoft.com/office/drawing/2014/main" id="{8D6A8044-F5BF-C9AF-B85D-53903D95CFD5}"/>
              </a:ext>
            </a:extLst>
          </p:cNvPr>
          <p:cNvSpPr txBox="1"/>
          <p:nvPr/>
        </p:nvSpPr>
        <p:spPr>
          <a:xfrm>
            <a:off x="1099576" y="2634957"/>
            <a:ext cx="5580926" cy="584775"/>
          </a:xfrm>
          <a:prstGeom prst="rect">
            <a:avLst/>
          </a:prstGeom>
          <a:noFill/>
        </p:spPr>
        <p:txBody>
          <a:bodyPr wrap="square" rtlCol="0">
            <a:spAutoFit/>
          </a:bodyPr>
          <a:lstStyle/>
          <a:p>
            <a:r>
              <a:rPr lang="en-US" sz="3200" b="1" dirty="0">
                <a:solidFill>
                  <a:schemeClr val="bg1"/>
                </a:solidFill>
              </a:rPr>
              <a:t>Match Logical Operator</a:t>
            </a:r>
          </a:p>
        </p:txBody>
      </p:sp>
      <p:sp>
        <p:nvSpPr>
          <p:cNvPr id="11" name="TextBox 10">
            <a:extLst>
              <a:ext uri="{FF2B5EF4-FFF2-40B4-BE49-F238E27FC236}">
                <a16:creationId xmlns:a16="http://schemas.microsoft.com/office/drawing/2014/main" id="{5A86EE6F-13CA-4536-164D-2AD920CA162E}"/>
              </a:ext>
            </a:extLst>
          </p:cNvPr>
          <p:cNvSpPr txBox="1"/>
          <p:nvPr/>
        </p:nvSpPr>
        <p:spPr>
          <a:xfrm>
            <a:off x="1099576" y="3198089"/>
            <a:ext cx="5580926" cy="584775"/>
          </a:xfrm>
          <a:prstGeom prst="rect">
            <a:avLst/>
          </a:prstGeom>
          <a:noFill/>
        </p:spPr>
        <p:txBody>
          <a:bodyPr wrap="square" rtlCol="0">
            <a:spAutoFit/>
          </a:bodyPr>
          <a:lstStyle/>
          <a:p>
            <a:r>
              <a:rPr lang="en-US" sz="3200" b="1" dirty="0">
                <a:solidFill>
                  <a:schemeClr val="bg1"/>
                </a:solidFill>
              </a:rPr>
              <a:t>Match Bitwise Operator</a:t>
            </a:r>
          </a:p>
        </p:txBody>
      </p:sp>
      <p:sp>
        <p:nvSpPr>
          <p:cNvPr id="12" name="TextBox 11">
            <a:extLst>
              <a:ext uri="{FF2B5EF4-FFF2-40B4-BE49-F238E27FC236}">
                <a16:creationId xmlns:a16="http://schemas.microsoft.com/office/drawing/2014/main" id="{CF4F7038-FEDB-4C6A-3831-F0001D874FCD}"/>
              </a:ext>
            </a:extLst>
          </p:cNvPr>
          <p:cNvSpPr txBox="1"/>
          <p:nvPr/>
        </p:nvSpPr>
        <p:spPr>
          <a:xfrm>
            <a:off x="1099576" y="3782864"/>
            <a:ext cx="5580926" cy="584775"/>
          </a:xfrm>
          <a:prstGeom prst="rect">
            <a:avLst/>
          </a:prstGeom>
          <a:noFill/>
        </p:spPr>
        <p:txBody>
          <a:bodyPr wrap="square" rtlCol="0">
            <a:spAutoFit/>
          </a:bodyPr>
          <a:lstStyle/>
          <a:p>
            <a:r>
              <a:rPr lang="en-US" sz="3200" b="1" dirty="0">
                <a:solidFill>
                  <a:schemeClr val="bg1"/>
                </a:solidFill>
              </a:rPr>
              <a:t>Match Assignment Operator</a:t>
            </a:r>
          </a:p>
        </p:txBody>
      </p:sp>
      <p:sp>
        <p:nvSpPr>
          <p:cNvPr id="13" name="TextBox 12">
            <a:extLst>
              <a:ext uri="{FF2B5EF4-FFF2-40B4-BE49-F238E27FC236}">
                <a16:creationId xmlns:a16="http://schemas.microsoft.com/office/drawing/2014/main" id="{58C75A95-8CEE-A058-6A5E-66872981E07E}"/>
              </a:ext>
            </a:extLst>
          </p:cNvPr>
          <p:cNvSpPr txBox="1"/>
          <p:nvPr/>
        </p:nvSpPr>
        <p:spPr>
          <a:xfrm>
            <a:off x="1099576" y="4367639"/>
            <a:ext cx="5580926" cy="584775"/>
          </a:xfrm>
          <a:prstGeom prst="rect">
            <a:avLst/>
          </a:prstGeom>
          <a:noFill/>
        </p:spPr>
        <p:txBody>
          <a:bodyPr wrap="square" rtlCol="0">
            <a:spAutoFit/>
          </a:bodyPr>
          <a:lstStyle/>
          <a:p>
            <a:r>
              <a:rPr lang="en-US" sz="3200" b="1" dirty="0">
                <a:solidFill>
                  <a:schemeClr val="bg1"/>
                </a:solidFill>
              </a:rPr>
              <a:t>Match Binary Operator</a:t>
            </a:r>
          </a:p>
        </p:txBody>
      </p:sp>
      <p:sp>
        <p:nvSpPr>
          <p:cNvPr id="14" name="TextBox 13">
            <a:extLst>
              <a:ext uri="{FF2B5EF4-FFF2-40B4-BE49-F238E27FC236}">
                <a16:creationId xmlns:a16="http://schemas.microsoft.com/office/drawing/2014/main" id="{ECB7D986-C711-40E3-EA5A-7028ADA2DB16}"/>
              </a:ext>
            </a:extLst>
          </p:cNvPr>
          <p:cNvSpPr txBox="1"/>
          <p:nvPr/>
        </p:nvSpPr>
        <p:spPr>
          <a:xfrm>
            <a:off x="1099576" y="4952414"/>
            <a:ext cx="5580926" cy="584775"/>
          </a:xfrm>
          <a:prstGeom prst="rect">
            <a:avLst/>
          </a:prstGeom>
          <a:noFill/>
        </p:spPr>
        <p:txBody>
          <a:bodyPr wrap="square" rtlCol="0">
            <a:spAutoFit/>
          </a:bodyPr>
          <a:lstStyle/>
          <a:p>
            <a:r>
              <a:rPr lang="en-US" sz="3200" b="1" dirty="0">
                <a:solidFill>
                  <a:schemeClr val="bg1"/>
                </a:solidFill>
              </a:rPr>
              <a:t>Match Ternary Operator</a:t>
            </a:r>
          </a:p>
        </p:txBody>
      </p:sp>
    </p:spTree>
    <p:extLst>
      <p:ext uri="{BB962C8B-B14F-4D97-AF65-F5344CB8AC3E}">
        <p14:creationId xmlns:p14="http://schemas.microsoft.com/office/powerpoint/2010/main" val="4135900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with code on the screen&#10;&#10;Description automatically generated">
            <a:extLst>
              <a:ext uri="{FF2B5EF4-FFF2-40B4-BE49-F238E27FC236}">
                <a16:creationId xmlns:a16="http://schemas.microsoft.com/office/drawing/2014/main" id="{C0705EBC-218C-27B3-AAA9-7DAB0387FED4}"/>
              </a:ext>
            </a:extLst>
          </p:cNvPr>
          <p:cNvPicPr>
            <a:picLocks noChangeAspect="1"/>
          </p:cNvPicPr>
          <p:nvPr/>
        </p:nvPicPr>
        <p:blipFill rotWithShape="1">
          <a:blip r:embed="rId2">
            <a:extLst>
              <a:ext uri="{28A0092B-C50C-407E-A947-70E740481C1C}">
                <a14:useLocalDpi xmlns:a14="http://schemas.microsoft.com/office/drawing/2010/main" val="0"/>
              </a:ext>
            </a:extLst>
          </a:blip>
          <a:srcRect t="440" b="9577"/>
          <a:stretch/>
        </p:blipFill>
        <p:spPr>
          <a:xfrm flipH="1">
            <a:off x="20" y="1282"/>
            <a:ext cx="12191980" cy="6856718"/>
          </a:xfrm>
          <a:prstGeom prst="rect">
            <a:avLst/>
          </a:prstGeom>
        </p:spPr>
      </p:pic>
      <p:sp>
        <p:nvSpPr>
          <p:cNvPr id="2" name="Rectangle 1">
            <a:extLst>
              <a:ext uri="{FF2B5EF4-FFF2-40B4-BE49-F238E27FC236}">
                <a16:creationId xmlns:a16="http://schemas.microsoft.com/office/drawing/2014/main" id="{3AC20F17-C24C-56FE-7901-101BC5B36188}"/>
              </a:ext>
            </a:extLst>
          </p:cNvPr>
          <p:cNvSpPr/>
          <p:nvPr/>
        </p:nvSpPr>
        <p:spPr>
          <a:xfrm>
            <a:off x="0" y="0"/>
            <a:ext cx="12192000" cy="6858000"/>
          </a:xfrm>
          <a:prstGeom prst="rect">
            <a:avLst/>
          </a:prstGeom>
          <a:solidFill>
            <a:schemeClr val="tx1">
              <a:alpha val="6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213B3D-4BAB-5721-433C-E01EDB321444}"/>
              </a:ext>
            </a:extLst>
          </p:cNvPr>
          <p:cNvSpPr txBox="1"/>
          <p:nvPr/>
        </p:nvSpPr>
        <p:spPr>
          <a:xfrm>
            <a:off x="515074" y="494818"/>
            <a:ext cx="5580926" cy="769441"/>
          </a:xfrm>
          <a:prstGeom prst="rect">
            <a:avLst/>
          </a:prstGeom>
          <a:noFill/>
        </p:spPr>
        <p:txBody>
          <a:bodyPr wrap="square" rtlCol="0">
            <a:spAutoFit/>
          </a:bodyPr>
          <a:lstStyle/>
          <a:p>
            <a:r>
              <a:rPr lang="en-US" sz="4400" b="1" dirty="0">
                <a:solidFill>
                  <a:srgbClr val="FF0000"/>
                </a:solidFill>
              </a:rPr>
              <a:t>Class </a:t>
            </a:r>
            <a:r>
              <a:rPr lang="en-US" sz="4400" b="1" dirty="0" err="1">
                <a:solidFill>
                  <a:srgbClr val="FF0000"/>
                </a:solidFill>
              </a:rPr>
              <a:t>Lexer</a:t>
            </a:r>
            <a:r>
              <a:rPr lang="en-US" sz="4400" b="1" dirty="0">
                <a:solidFill>
                  <a:srgbClr val="FF0000"/>
                </a:solidFill>
              </a:rPr>
              <a:t> Regex</a:t>
            </a:r>
          </a:p>
        </p:txBody>
      </p:sp>
      <p:sp>
        <p:nvSpPr>
          <p:cNvPr id="6" name="TextBox 5">
            <a:extLst>
              <a:ext uri="{FF2B5EF4-FFF2-40B4-BE49-F238E27FC236}">
                <a16:creationId xmlns:a16="http://schemas.microsoft.com/office/drawing/2014/main" id="{E4FD3165-B81B-B834-84DD-0A14870742E8}"/>
              </a:ext>
            </a:extLst>
          </p:cNvPr>
          <p:cNvSpPr txBox="1"/>
          <p:nvPr/>
        </p:nvSpPr>
        <p:spPr>
          <a:xfrm>
            <a:off x="1099576" y="1465407"/>
            <a:ext cx="5580926" cy="584775"/>
          </a:xfrm>
          <a:prstGeom prst="rect">
            <a:avLst/>
          </a:prstGeom>
          <a:noFill/>
        </p:spPr>
        <p:txBody>
          <a:bodyPr wrap="square" rtlCol="0">
            <a:spAutoFit/>
          </a:bodyPr>
          <a:lstStyle/>
          <a:p>
            <a:r>
              <a:rPr lang="en-US" sz="3200" b="1" dirty="0">
                <a:solidFill>
                  <a:schemeClr val="bg1"/>
                </a:solidFill>
              </a:rPr>
              <a:t>Match Keyword</a:t>
            </a:r>
          </a:p>
        </p:txBody>
      </p:sp>
      <p:sp>
        <p:nvSpPr>
          <p:cNvPr id="9" name="TextBox 8">
            <a:extLst>
              <a:ext uri="{FF2B5EF4-FFF2-40B4-BE49-F238E27FC236}">
                <a16:creationId xmlns:a16="http://schemas.microsoft.com/office/drawing/2014/main" id="{C10DADCD-11A0-E96D-D462-76CF5EDC8E3E}"/>
              </a:ext>
            </a:extLst>
          </p:cNvPr>
          <p:cNvSpPr txBox="1"/>
          <p:nvPr/>
        </p:nvSpPr>
        <p:spPr>
          <a:xfrm>
            <a:off x="1099576" y="2050182"/>
            <a:ext cx="5580926" cy="584775"/>
          </a:xfrm>
          <a:prstGeom prst="rect">
            <a:avLst/>
          </a:prstGeom>
          <a:noFill/>
        </p:spPr>
        <p:txBody>
          <a:bodyPr wrap="square" rtlCol="0">
            <a:spAutoFit/>
          </a:bodyPr>
          <a:lstStyle/>
          <a:p>
            <a:r>
              <a:rPr lang="en-US" sz="3200" b="1" dirty="0">
                <a:solidFill>
                  <a:schemeClr val="bg1"/>
                </a:solidFill>
              </a:rPr>
              <a:t>Match Datatype</a:t>
            </a:r>
          </a:p>
        </p:txBody>
      </p:sp>
      <p:sp>
        <p:nvSpPr>
          <p:cNvPr id="10" name="TextBox 9">
            <a:extLst>
              <a:ext uri="{FF2B5EF4-FFF2-40B4-BE49-F238E27FC236}">
                <a16:creationId xmlns:a16="http://schemas.microsoft.com/office/drawing/2014/main" id="{8D6A8044-F5BF-C9AF-B85D-53903D95CFD5}"/>
              </a:ext>
            </a:extLst>
          </p:cNvPr>
          <p:cNvSpPr txBox="1"/>
          <p:nvPr/>
        </p:nvSpPr>
        <p:spPr>
          <a:xfrm>
            <a:off x="1099576" y="2634957"/>
            <a:ext cx="5580926" cy="584775"/>
          </a:xfrm>
          <a:prstGeom prst="rect">
            <a:avLst/>
          </a:prstGeom>
          <a:noFill/>
        </p:spPr>
        <p:txBody>
          <a:bodyPr wrap="square" rtlCol="0">
            <a:spAutoFit/>
          </a:bodyPr>
          <a:lstStyle/>
          <a:p>
            <a:r>
              <a:rPr lang="en-US" sz="3200" b="1" dirty="0">
                <a:solidFill>
                  <a:schemeClr val="bg1"/>
                </a:solidFill>
              </a:rPr>
              <a:t>Match Float</a:t>
            </a:r>
          </a:p>
        </p:txBody>
      </p:sp>
      <p:sp>
        <p:nvSpPr>
          <p:cNvPr id="11" name="TextBox 10">
            <a:extLst>
              <a:ext uri="{FF2B5EF4-FFF2-40B4-BE49-F238E27FC236}">
                <a16:creationId xmlns:a16="http://schemas.microsoft.com/office/drawing/2014/main" id="{5A86EE6F-13CA-4536-164D-2AD920CA162E}"/>
              </a:ext>
            </a:extLst>
          </p:cNvPr>
          <p:cNvSpPr txBox="1"/>
          <p:nvPr/>
        </p:nvSpPr>
        <p:spPr>
          <a:xfrm>
            <a:off x="1099576" y="3198089"/>
            <a:ext cx="5580926" cy="584775"/>
          </a:xfrm>
          <a:prstGeom prst="rect">
            <a:avLst/>
          </a:prstGeom>
          <a:noFill/>
        </p:spPr>
        <p:txBody>
          <a:bodyPr wrap="square" rtlCol="0">
            <a:spAutoFit/>
          </a:bodyPr>
          <a:lstStyle/>
          <a:p>
            <a:r>
              <a:rPr lang="en-US" sz="3200" b="1" dirty="0">
                <a:solidFill>
                  <a:schemeClr val="bg1"/>
                </a:solidFill>
              </a:rPr>
              <a:t>Match Binary</a:t>
            </a:r>
          </a:p>
        </p:txBody>
      </p:sp>
      <p:sp>
        <p:nvSpPr>
          <p:cNvPr id="12" name="TextBox 11">
            <a:extLst>
              <a:ext uri="{FF2B5EF4-FFF2-40B4-BE49-F238E27FC236}">
                <a16:creationId xmlns:a16="http://schemas.microsoft.com/office/drawing/2014/main" id="{CF4F7038-FEDB-4C6A-3831-F0001D874FCD}"/>
              </a:ext>
            </a:extLst>
          </p:cNvPr>
          <p:cNvSpPr txBox="1"/>
          <p:nvPr/>
        </p:nvSpPr>
        <p:spPr>
          <a:xfrm>
            <a:off x="1099576" y="3782864"/>
            <a:ext cx="5580926" cy="584775"/>
          </a:xfrm>
          <a:prstGeom prst="rect">
            <a:avLst/>
          </a:prstGeom>
          <a:noFill/>
        </p:spPr>
        <p:txBody>
          <a:bodyPr wrap="square" rtlCol="0">
            <a:spAutoFit/>
          </a:bodyPr>
          <a:lstStyle/>
          <a:p>
            <a:r>
              <a:rPr lang="en-US" sz="3200" b="1" dirty="0">
                <a:solidFill>
                  <a:schemeClr val="bg1"/>
                </a:solidFill>
              </a:rPr>
              <a:t>Match Hex</a:t>
            </a:r>
          </a:p>
        </p:txBody>
      </p:sp>
      <p:sp>
        <p:nvSpPr>
          <p:cNvPr id="13" name="TextBox 12">
            <a:extLst>
              <a:ext uri="{FF2B5EF4-FFF2-40B4-BE49-F238E27FC236}">
                <a16:creationId xmlns:a16="http://schemas.microsoft.com/office/drawing/2014/main" id="{58C75A95-8CEE-A058-6A5E-66872981E07E}"/>
              </a:ext>
            </a:extLst>
          </p:cNvPr>
          <p:cNvSpPr txBox="1"/>
          <p:nvPr/>
        </p:nvSpPr>
        <p:spPr>
          <a:xfrm>
            <a:off x="1099576" y="4367639"/>
            <a:ext cx="5580926" cy="584775"/>
          </a:xfrm>
          <a:prstGeom prst="rect">
            <a:avLst/>
          </a:prstGeom>
          <a:noFill/>
        </p:spPr>
        <p:txBody>
          <a:bodyPr wrap="square" rtlCol="0">
            <a:spAutoFit/>
          </a:bodyPr>
          <a:lstStyle/>
          <a:p>
            <a:r>
              <a:rPr lang="en-US" sz="3200" b="1" dirty="0">
                <a:solidFill>
                  <a:schemeClr val="bg1"/>
                </a:solidFill>
              </a:rPr>
              <a:t>Match Oct</a:t>
            </a:r>
          </a:p>
        </p:txBody>
      </p:sp>
      <p:sp>
        <p:nvSpPr>
          <p:cNvPr id="14" name="TextBox 13">
            <a:extLst>
              <a:ext uri="{FF2B5EF4-FFF2-40B4-BE49-F238E27FC236}">
                <a16:creationId xmlns:a16="http://schemas.microsoft.com/office/drawing/2014/main" id="{ECB7D986-C711-40E3-EA5A-7028ADA2DB16}"/>
              </a:ext>
            </a:extLst>
          </p:cNvPr>
          <p:cNvSpPr txBox="1"/>
          <p:nvPr/>
        </p:nvSpPr>
        <p:spPr>
          <a:xfrm>
            <a:off x="1099576" y="4952414"/>
            <a:ext cx="5580926" cy="584775"/>
          </a:xfrm>
          <a:prstGeom prst="rect">
            <a:avLst/>
          </a:prstGeom>
          <a:noFill/>
        </p:spPr>
        <p:txBody>
          <a:bodyPr wrap="square" rtlCol="0">
            <a:spAutoFit/>
          </a:bodyPr>
          <a:lstStyle/>
          <a:p>
            <a:r>
              <a:rPr lang="en-US" sz="3200" b="1" dirty="0">
                <a:solidFill>
                  <a:schemeClr val="bg1"/>
                </a:solidFill>
              </a:rPr>
              <a:t>Match </a:t>
            </a:r>
            <a:r>
              <a:rPr lang="en-US" sz="3200" b="1" dirty="0" err="1">
                <a:solidFill>
                  <a:schemeClr val="bg1"/>
                </a:solidFill>
              </a:rPr>
              <a:t>Punc</a:t>
            </a:r>
            <a:endParaRPr lang="en-US" sz="3200" b="1" dirty="0">
              <a:solidFill>
                <a:schemeClr val="bg1"/>
              </a:solidFill>
            </a:endParaRPr>
          </a:p>
        </p:txBody>
      </p:sp>
    </p:spTree>
    <p:extLst>
      <p:ext uri="{BB962C8B-B14F-4D97-AF65-F5344CB8AC3E}">
        <p14:creationId xmlns:p14="http://schemas.microsoft.com/office/powerpoint/2010/main" val="3017816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849</TotalTime>
  <Words>1103</Words>
  <Application>Microsoft Office PowerPoint</Application>
  <PresentationFormat>Widescreen</PresentationFormat>
  <Paragraphs>203</Paragraphs>
  <Slides>63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Aptos</vt:lpstr>
      <vt:lpstr>Aptos Display</vt:lpstr>
      <vt:lpstr>Arial</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Salah</dc:creator>
  <cp:lastModifiedBy>Youssef Salah</cp:lastModifiedBy>
  <cp:revision>110</cp:revision>
  <cp:lastPrinted>2024-05-12T02:53:13Z</cp:lastPrinted>
  <dcterms:created xsi:type="dcterms:W3CDTF">2024-05-11T16:22:40Z</dcterms:created>
  <dcterms:modified xsi:type="dcterms:W3CDTF">2024-05-12T09:10:02Z</dcterms:modified>
</cp:coreProperties>
</file>